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48" r:id="rId1"/>
  </p:sldMasterIdLst>
  <p:notesMasterIdLst>
    <p:notesMasterId r:id="rId3"/>
  </p:notesMasterIdLst>
  <p:handoutMasterIdLst>
    <p:handoutMasterId r:id="rId4"/>
  </p:handoutMasterIdLst>
  <p:sldIdLst>
    <p:sldId id="257" r:id="rId2"/>
  </p:sldIdLst>
  <p:sldSz cx="28803600" cy="36004500"/>
  <p:notesSz cx="6794500" cy="9931400"/>
  <p:embeddedFontLst>
    <p:embeddedFont>
      <p:font typeface="Microsoft Sans Serif" panose="020B0604020202020204" pitchFamily="34" charset="0"/>
      <p:regular r:id="rId5"/>
    </p:embeddedFont>
    <p:embeddedFont>
      <p:font typeface="Calibri" panose="020F0502020204030204" pitchFamily="34" charset="0"/>
      <p:regular r:id="rId6"/>
      <p:bold r:id="rId7"/>
      <p:italic r:id="rId8"/>
      <p:boldItalic r:id="rId9"/>
    </p:embeddedFont>
  </p:embeddedFontLst>
  <p:defaultTextStyle>
    <a:defPPr>
      <a:defRPr lang="en-US"/>
    </a:defPPr>
    <a:lvl1pPr algn="l" defTabSz="3919583" rtl="0" fontAlgn="base">
      <a:spcBef>
        <a:spcPct val="0"/>
      </a:spcBef>
      <a:spcAft>
        <a:spcPct val="0"/>
      </a:spcAft>
      <a:defRPr sz="4200" kern="1200">
        <a:solidFill>
          <a:schemeClr val="tx1"/>
        </a:solidFill>
        <a:latin typeface="Arial" pitchFamily="34" charset="0"/>
        <a:ea typeface="+mn-ea"/>
        <a:cs typeface="+mn-cs"/>
      </a:defRPr>
    </a:lvl1pPr>
    <a:lvl2pPr marL="1959791" indent="-1475726" algn="l" defTabSz="3919583" rtl="0" fontAlgn="base">
      <a:spcBef>
        <a:spcPct val="0"/>
      </a:spcBef>
      <a:spcAft>
        <a:spcPct val="0"/>
      </a:spcAft>
      <a:defRPr sz="4200" kern="1200">
        <a:solidFill>
          <a:schemeClr val="tx1"/>
        </a:solidFill>
        <a:latin typeface="Arial" pitchFamily="34" charset="0"/>
        <a:ea typeface="+mn-ea"/>
        <a:cs typeface="+mn-cs"/>
      </a:defRPr>
    </a:lvl2pPr>
    <a:lvl3pPr marL="3919583" indent="-2951452" algn="l" defTabSz="3919583" rtl="0" fontAlgn="base">
      <a:spcBef>
        <a:spcPct val="0"/>
      </a:spcBef>
      <a:spcAft>
        <a:spcPct val="0"/>
      </a:spcAft>
      <a:defRPr sz="4200" kern="1200">
        <a:solidFill>
          <a:schemeClr val="tx1"/>
        </a:solidFill>
        <a:latin typeface="Arial" pitchFamily="34" charset="0"/>
        <a:ea typeface="+mn-ea"/>
        <a:cs typeface="+mn-cs"/>
      </a:defRPr>
    </a:lvl3pPr>
    <a:lvl4pPr marL="5881055" indent="-4428860" algn="l" defTabSz="3919583" rtl="0" fontAlgn="base">
      <a:spcBef>
        <a:spcPct val="0"/>
      </a:spcBef>
      <a:spcAft>
        <a:spcPct val="0"/>
      </a:spcAft>
      <a:defRPr sz="4200" kern="1200">
        <a:solidFill>
          <a:schemeClr val="tx1"/>
        </a:solidFill>
        <a:latin typeface="Arial" pitchFamily="34" charset="0"/>
        <a:ea typeface="+mn-ea"/>
        <a:cs typeface="+mn-cs"/>
      </a:defRPr>
    </a:lvl4pPr>
    <a:lvl5pPr marL="7840846" indent="-5904586" algn="l" defTabSz="3919583" rtl="0" fontAlgn="base">
      <a:spcBef>
        <a:spcPct val="0"/>
      </a:spcBef>
      <a:spcAft>
        <a:spcPct val="0"/>
      </a:spcAft>
      <a:defRPr sz="4200" kern="1200">
        <a:solidFill>
          <a:schemeClr val="tx1"/>
        </a:solidFill>
        <a:latin typeface="Arial" pitchFamily="34" charset="0"/>
        <a:ea typeface="+mn-ea"/>
        <a:cs typeface="+mn-cs"/>
      </a:defRPr>
    </a:lvl5pPr>
    <a:lvl6pPr marL="2420325" algn="l" defTabSz="968130" rtl="0" eaLnBrk="1" latinLnBrk="0" hangingPunct="1">
      <a:defRPr sz="4200" kern="1200">
        <a:solidFill>
          <a:schemeClr val="tx1"/>
        </a:solidFill>
        <a:latin typeface="Arial" pitchFamily="34" charset="0"/>
        <a:ea typeface="+mn-ea"/>
        <a:cs typeface="+mn-cs"/>
      </a:defRPr>
    </a:lvl6pPr>
    <a:lvl7pPr marL="2904390" algn="l" defTabSz="968130" rtl="0" eaLnBrk="1" latinLnBrk="0" hangingPunct="1">
      <a:defRPr sz="4200" kern="1200">
        <a:solidFill>
          <a:schemeClr val="tx1"/>
        </a:solidFill>
        <a:latin typeface="Arial" pitchFamily="34" charset="0"/>
        <a:ea typeface="+mn-ea"/>
        <a:cs typeface="+mn-cs"/>
      </a:defRPr>
    </a:lvl7pPr>
    <a:lvl8pPr marL="3388456" algn="l" defTabSz="968130" rtl="0" eaLnBrk="1" latinLnBrk="0" hangingPunct="1">
      <a:defRPr sz="4200" kern="1200">
        <a:solidFill>
          <a:schemeClr val="tx1"/>
        </a:solidFill>
        <a:latin typeface="Arial" pitchFamily="34" charset="0"/>
        <a:ea typeface="+mn-ea"/>
        <a:cs typeface="+mn-cs"/>
      </a:defRPr>
    </a:lvl8pPr>
    <a:lvl9pPr marL="3872521" algn="l" defTabSz="968130" rtl="0" eaLnBrk="1" latinLnBrk="0" hangingPunct="1">
      <a:defRPr sz="42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C3A2"/>
    <a:srgbClr val="BBB287"/>
    <a:srgbClr val="BFB78F"/>
    <a:srgbClr val="CDCDCD"/>
    <a:srgbClr val="A5A5A5"/>
    <a:srgbClr val="E6E3D2"/>
    <a:srgbClr val="C0D402"/>
    <a:srgbClr val="66FF33"/>
    <a:srgbClr val="B2B2B2"/>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56" autoAdjust="0"/>
    <p:restoredTop sz="94514" autoAdjust="0"/>
  </p:normalViewPr>
  <p:slideViewPr>
    <p:cSldViewPr snapToGrid="0">
      <p:cViewPr>
        <p:scale>
          <a:sx n="40" d="100"/>
          <a:sy n="40" d="100"/>
        </p:scale>
        <p:origin x="-58" y="3907"/>
      </p:cViewPr>
      <p:guideLst>
        <p:guide orient="horz" pos="8412"/>
        <p:guide orient="horz" pos="9968"/>
        <p:guide orient="horz" pos="12005"/>
        <p:guide orient="horz" pos="22679"/>
        <p:guide orient="horz" pos="16115"/>
        <p:guide pos="961"/>
        <p:guide pos="9407"/>
        <p:guide pos="8764"/>
        <p:guide pos="17449"/>
        <p:guide pos="5196"/>
      </p:guideLst>
    </p:cSldViewPr>
  </p:slideViewPr>
  <p:notesTextViewPr>
    <p:cViewPr>
      <p:scale>
        <a:sx n="100" d="100"/>
        <a:sy n="100" d="100"/>
      </p:scale>
      <p:origin x="0" y="0"/>
    </p:cViewPr>
  </p:notesTextViewPr>
  <p:sorterViewPr>
    <p:cViewPr>
      <p:scale>
        <a:sx n="66" d="100"/>
        <a:sy n="66" d="100"/>
      </p:scale>
      <p:origin x="0" y="0"/>
    </p:cViewPr>
  </p:sorter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3.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viewProps" Target="viewProps.xml"/><Relationship Id="rId5" Type="http://schemas.openxmlformats.org/officeDocument/2006/relationships/font" Target="fonts/font1.fntdata"/><Relationship Id="rId10" Type="http://schemas.openxmlformats.org/officeDocument/2006/relationships/presProps" Target="presProps.xml"/><Relationship Id="rId4" Type="http://schemas.openxmlformats.org/officeDocument/2006/relationships/handoutMaster" Target="handoutMasters/handoutMaster1.xml"/><Relationship Id="rId9" Type="http://schemas.openxmlformats.org/officeDocument/2006/relationships/font" Target="fonts/font5.fntdata"/></Relationships>
</file>

<file path=ppt/charts/_rels/chart1.xml.rels><?xml version="1.0" encoding="UTF-8" standalone="yes"?>
<Relationships xmlns="http://schemas.openxmlformats.org/package/2006/relationships"><Relationship Id="rId1" Type="http://schemas.openxmlformats.org/officeDocument/2006/relationships/oleObject" Target="file:///C:\Users\mnbo0002\F&#246;rbr&#228;nningsf&#246;rs&#246;k%20vt%202016\R&#229;data\Fuel%20fingerprint.MB.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nbo0002\F&#246;rbr&#228;nningsf&#246;rs&#246;k%20vt%202016\Sem-data\Cyclone_SEM-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1125792970710371"/>
          <c:y val="0.17090398034005008"/>
          <c:w val="0.81833062366856302"/>
          <c:h val="0.6909324853907135"/>
        </c:manualLayout>
      </c:layout>
      <c:bar3DChart>
        <c:barDir val="col"/>
        <c:grouping val="clustered"/>
        <c:varyColors val="0"/>
        <c:ser>
          <c:idx val="0"/>
          <c:order val="0"/>
          <c:tx>
            <c:v>Barley</c:v>
          </c:tx>
          <c:invertIfNegative val="0"/>
          <c:cat>
            <c:strRef>
              <c:f>Sheet1!$J$50:$J$59</c:f>
              <c:strCache>
                <c:ptCount val="10"/>
                <c:pt idx="0">
                  <c:v>K</c:v>
                </c:pt>
                <c:pt idx="1">
                  <c:v>Na</c:v>
                </c:pt>
                <c:pt idx="2">
                  <c:v>Ca</c:v>
                </c:pt>
                <c:pt idx="3">
                  <c:v>Mg</c:v>
                </c:pt>
                <c:pt idx="4">
                  <c:v>Fe</c:v>
                </c:pt>
                <c:pt idx="5">
                  <c:v>Al</c:v>
                </c:pt>
                <c:pt idx="6">
                  <c:v>Si</c:v>
                </c:pt>
                <c:pt idx="7">
                  <c:v>P</c:v>
                </c:pt>
                <c:pt idx="8">
                  <c:v>S</c:v>
                </c:pt>
                <c:pt idx="9">
                  <c:v>Cl</c:v>
                </c:pt>
              </c:strCache>
            </c:strRef>
          </c:cat>
          <c:val>
            <c:numRef>
              <c:f>Sheet1!$K$50:$K$59</c:f>
              <c:numCache>
                <c:formatCode>General</c:formatCode>
                <c:ptCount val="10"/>
                <c:pt idx="0">
                  <c:v>0.2813421555412895</c:v>
                </c:pt>
                <c:pt idx="1">
                  <c:v>3.2188230816381641E-3</c:v>
                </c:pt>
                <c:pt idx="2">
                  <c:v>0.12475672438744448</c:v>
                </c:pt>
                <c:pt idx="3">
                  <c:v>2.7566344373585683E-2</c:v>
                </c:pt>
                <c:pt idx="4">
                  <c:v>1.3430029546065E-3</c:v>
                </c:pt>
                <c:pt idx="5">
                  <c:v>1.4455151964418086E-3</c:v>
                </c:pt>
                <c:pt idx="6">
                  <c:v>0.18159159693786719</c:v>
                </c:pt>
                <c:pt idx="7">
                  <c:v>1.3237010087004415E-2</c:v>
                </c:pt>
                <c:pt idx="8">
                  <c:v>2.3081721771678099E-2</c:v>
                </c:pt>
                <c:pt idx="9">
                  <c:v>4.3723554301833563E-2</c:v>
                </c:pt>
              </c:numCache>
            </c:numRef>
          </c:val>
        </c:ser>
        <c:ser>
          <c:idx val="1"/>
          <c:order val="1"/>
          <c:tx>
            <c:v>Barley low</c:v>
          </c:tx>
          <c:invertIfNegative val="0"/>
          <c:cat>
            <c:strRef>
              <c:f>Sheet1!$J$50:$J$59</c:f>
              <c:strCache>
                <c:ptCount val="10"/>
                <c:pt idx="0">
                  <c:v>K</c:v>
                </c:pt>
                <c:pt idx="1">
                  <c:v>Na</c:v>
                </c:pt>
                <c:pt idx="2">
                  <c:v>Ca</c:v>
                </c:pt>
                <c:pt idx="3">
                  <c:v>Mg</c:v>
                </c:pt>
                <c:pt idx="4">
                  <c:v>Fe</c:v>
                </c:pt>
                <c:pt idx="5">
                  <c:v>Al</c:v>
                </c:pt>
                <c:pt idx="6">
                  <c:v>Si</c:v>
                </c:pt>
                <c:pt idx="7">
                  <c:v>P</c:v>
                </c:pt>
                <c:pt idx="8">
                  <c:v>S</c:v>
                </c:pt>
                <c:pt idx="9">
                  <c:v>Cl</c:v>
                </c:pt>
              </c:strCache>
            </c:strRef>
          </c:cat>
          <c:val>
            <c:numRef>
              <c:f>Sheet1!$L$50:$L$59</c:f>
              <c:numCache>
                <c:formatCode>General</c:formatCode>
                <c:ptCount val="10"/>
                <c:pt idx="0">
                  <c:v>0.2813421555412895</c:v>
                </c:pt>
                <c:pt idx="1">
                  <c:v>3.131827863215511E-3</c:v>
                </c:pt>
                <c:pt idx="2">
                  <c:v>0.34931882828484451</c:v>
                </c:pt>
                <c:pt idx="3">
                  <c:v>3.2503600082287601E-2</c:v>
                </c:pt>
                <c:pt idx="4">
                  <c:v>2.5069388485988004E-3</c:v>
                </c:pt>
                <c:pt idx="5">
                  <c:v>2.0014825796886584E-3</c:v>
                </c:pt>
                <c:pt idx="6">
                  <c:v>0.25280398789389352</c:v>
                </c:pt>
                <c:pt idx="7">
                  <c:v>1.6142695228054161E-2</c:v>
                </c:pt>
                <c:pt idx="8">
                  <c:v>1.2788521522145976E-2</c:v>
                </c:pt>
                <c:pt idx="9">
                  <c:v>4.8236953455571233E-2</c:v>
                </c:pt>
              </c:numCache>
            </c:numRef>
          </c:val>
        </c:ser>
        <c:ser>
          <c:idx val="2"/>
          <c:order val="2"/>
          <c:tx>
            <c:v>Barley high</c:v>
          </c:tx>
          <c:invertIfNegative val="0"/>
          <c:cat>
            <c:strRef>
              <c:f>Sheet1!$J$50:$J$59</c:f>
              <c:strCache>
                <c:ptCount val="10"/>
                <c:pt idx="0">
                  <c:v>K</c:v>
                </c:pt>
                <c:pt idx="1">
                  <c:v>Na</c:v>
                </c:pt>
                <c:pt idx="2">
                  <c:v>Ca</c:v>
                </c:pt>
                <c:pt idx="3">
                  <c:v>Mg</c:v>
                </c:pt>
                <c:pt idx="4">
                  <c:v>Fe</c:v>
                </c:pt>
                <c:pt idx="5">
                  <c:v>Al</c:v>
                </c:pt>
                <c:pt idx="6">
                  <c:v>Si</c:v>
                </c:pt>
                <c:pt idx="7">
                  <c:v>P</c:v>
                </c:pt>
                <c:pt idx="8">
                  <c:v>S</c:v>
                </c:pt>
                <c:pt idx="9">
                  <c:v>Cl</c:v>
                </c:pt>
              </c:strCache>
            </c:strRef>
          </c:cat>
          <c:val>
            <c:numRef>
              <c:f>Sheet1!$M$50:$M$59</c:f>
              <c:numCache>
                <c:formatCode>General</c:formatCode>
                <c:ptCount val="10"/>
                <c:pt idx="0">
                  <c:v>0.3069187151359522</c:v>
                </c:pt>
                <c:pt idx="1">
                  <c:v>4.0452776566533687E-3</c:v>
                </c:pt>
                <c:pt idx="2">
                  <c:v>0.57388093218224456</c:v>
                </c:pt>
                <c:pt idx="3">
                  <c:v>3.7852293766714666E-2</c:v>
                </c:pt>
                <c:pt idx="4">
                  <c:v>1.9697376667562002E-3</c:v>
                </c:pt>
                <c:pt idx="5">
                  <c:v>2.0014825796886584E-3</c:v>
                </c:pt>
                <c:pt idx="6">
                  <c:v>0.21719779241588033</c:v>
                </c:pt>
                <c:pt idx="7">
                  <c:v>1.7756964750859579E-2</c:v>
                </c:pt>
                <c:pt idx="8">
                  <c:v>2.5265127885215219E-2</c:v>
                </c:pt>
                <c:pt idx="9">
                  <c:v>6.7136812411847671E-2</c:v>
                </c:pt>
              </c:numCache>
            </c:numRef>
          </c:val>
        </c:ser>
        <c:dLbls>
          <c:showLegendKey val="0"/>
          <c:showVal val="0"/>
          <c:showCatName val="0"/>
          <c:showSerName val="0"/>
          <c:showPercent val="0"/>
          <c:showBubbleSize val="0"/>
        </c:dLbls>
        <c:gapWidth val="150"/>
        <c:shape val="box"/>
        <c:axId val="208164736"/>
        <c:axId val="208166272"/>
        <c:axId val="0"/>
      </c:bar3DChart>
      <c:catAx>
        <c:axId val="208164736"/>
        <c:scaling>
          <c:orientation val="minMax"/>
        </c:scaling>
        <c:delete val="0"/>
        <c:axPos val="b"/>
        <c:majorTickMark val="out"/>
        <c:minorTickMark val="none"/>
        <c:tickLblPos val="nextTo"/>
        <c:txPr>
          <a:bodyPr/>
          <a:lstStyle/>
          <a:p>
            <a:pPr>
              <a:defRPr sz="1600"/>
            </a:pPr>
            <a:endParaRPr lang="en-US"/>
          </a:p>
        </c:txPr>
        <c:crossAx val="208166272"/>
        <c:crosses val="autoZero"/>
        <c:auto val="1"/>
        <c:lblAlgn val="ctr"/>
        <c:lblOffset val="100"/>
        <c:noMultiLvlLbl val="0"/>
      </c:catAx>
      <c:valAx>
        <c:axId val="208166272"/>
        <c:scaling>
          <c:orientation val="minMax"/>
        </c:scaling>
        <c:delete val="0"/>
        <c:axPos val="l"/>
        <c:title>
          <c:tx>
            <c:rich>
              <a:bodyPr rot="-5400000" vert="horz"/>
              <a:lstStyle/>
              <a:p>
                <a:pPr>
                  <a:defRPr sz="1600"/>
                </a:pPr>
                <a:r>
                  <a:rPr lang="en-US" sz="1600"/>
                  <a:t>Mole/kg db</a:t>
                </a:r>
              </a:p>
            </c:rich>
          </c:tx>
          <c:layout>
            <c:manualLayout>
              <c:xMode val="edge"/>
              <c:yMode val="edge"/>
              <c:x val="3.6832605226672121E-4"/>
              <c:y val="0.35169473861084349"/>
            </c:manualLayout>
          </c:layout>
          <c:overlay val="0"/>
        </c:title>
        <c:numFmt formatCode="General" sourceLinked="1"/>
        <c:majorTickMark val="out"/>
        <c:minorTickMark val="none"/>
        <c:tickLblPos val="nextTo"/>
        <c:txPr>
          <a:bodyPr/>
          <a:lstStyle/>
          <a:p>
            <a:pPr>
              <a:defRPr sz="1600"/>
            </a:pPr>
            <a:endParaRPr lang="en-US"/>
          </a:p>
        </c:txPr>
        <c:crossAx val="208164736"/>
        <c:crosses val="autoZero"/>
        <c:crossBetween val="between"/>
      </c:valAx>
    </c:plotArea>
    <c:legend>
      <c:legendPos val="r"/>
      <c:layout>
        <c:manualLayout>
          <c:xMode val="edge"/>
          <c:yMode val="edge"/>
          <c:x val="0.71483126110124329"/>
          <c:y val="0.11999027364069786"/>
          <c:w val="0.26238032767553782"/>
          <c:h val="0.26067902997275016"/>
        </c:manualLayout>
      </c:layout>
      <c:overlay val="0"/>
      <c:txPr>
        <a:bodyPr/>
        <a:lstStyle/>
        <a:p>
          <a:pPr>
            <a:defRPr sz="18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0005649620463841"/>
          <c:y val="0.18838029452199026"/>
          <c:w val="0.87359093025407686"/>
          <c:h val="0.71277027028627982"/>
        </c:manualLayout>
      </c:layout>
      <c:barChart>
        <c:barDir val="col"/>
        <c:grouping val="clustered"/>
        <c:varyColors val="0"/>
        <c:ser>
          <c:idx val="0"/>
          <c:order val="0"/>
          <c:tx>
            <c:v>Barley + olivine</c:v>
          </c:tx>
          <c:invertIfNegative val="0"/>
          <c:errBars>
            <c:errBarType val="both"/>
            <c:errValType val="cust"/>
            <c:noEndCap val="0"/>
            <c:plus>
              <c:numRef>
                <c:f>'Elemental composition - Cyclone'!$H$6:$H$15</c:f>
                <c:numCache>
                  <c:formatCode>General</c:formatCode>
                  <c:ptCount val="10"/>
                  <c:pt idx="0">
                    <c:v>0.82564621156199014</c:v>
                  </c:pt>
                  <c:pt idx="1">
                    <c:v>2.5166114784235836E-2</c:v>
                  </c:pt>
                  <c:pt idx="2">
                    <c:v>1.9805302320338363</c:v>
                  </c:pt>
                  <c:pt idx="3">
                    <c:v>0.21</c:v>
                  </c:pt>
                  <c:pt idx="4">
                    <c:v>9.673847907287722E-2</c:v>
                  </c:pt>
                  <c:pt idx="5">
                    <c:v>0.20784609690826528</c:v>
                  </c:pt>
                  <c:pt idx="6">
                    <c:v>1.6266530054071153</c:v>
                  </c:pt>
                  <c:pt idx="7">
                    <c:v>0.18856917386819452</c:v>
                  </c:pt>
                  <c:pt idx="8">
                    <c:v>0.18484227510682349</c:v>
                  </c:pt>
                  <c:pt idx="9">
                    <c:v>0.55515763527128026</c:v>
                  </c:pt>
                </c:numCache>
              </c:numRef>
            </c:plus>
            <c:minus>
              <c:numRef>
                <c:f>'Elemental composition - Cyclone'!$H$6:$H$15</c:f>
                <c:numCache>
                  <c:formatCode>General</c:formatCode>
                  <c:ptCount val="10"/>
                  <c:pt idx="0">
                    <c:v>0.82564621156199014</c:v>
                  </c:pt>
                  <c:pt idx="1">
                    <c:v>2.5166114784235836E-2</c:v>
                  </c:pt>
                  <c:pt idx="2">
                    <c:v>1.9805302320338363</c:v>
                  </c:pt>
                  <c:pt idx="3">
                    <c:v>0.21</c:v>
                  </c:pt>
                  <c:pt idx="4">
                    <c:v>9.673847907287722E-2</c:v>
                  </c:pt>
                  <c:pt idx="5">
                    <c:v>0.20784609690826528</c:v>
                  </c:pt>
                  <c:pt idx="6">
                    <c:v>1.6266530054071153</c:v>
                  </c:pt>
                  <c:pt idx="7">
                    <c:v>0.18856917386819452</c:v>
                  </c:pt>
                  <c:pt idx="8">
                    <c:v>0.18484227510682349</c:v>
                  </c:pt>
                  <c:pt idx="9">
                    <c:v>0.55515763527128026</c:v>
                  </c:pt>
                </c:numCache>
              </c:numRef>
            </c:minus>
          </c:errBars>
          <c:cat>
            <c:strRef>
              <c:f>'Elemental composition - Cyclone'!$K$36:$K$45</c:f>
              <c:strCache>
                <c:ptCount val="10"/>
                <c:pt idx="0">
                  <c:v>K</c:v>
                </c:pt>
                <c:pt idx="1">
                  <c:v>Na</c:v>
                </c:pt>
                <c:pt idx="2">
                  <c:v>Ca</c:v>
                </c:pt>
                <c:pt idx="3">
                  <c:v>Mg</c:v>
                </c:pt>
                <c:pt idx="4">
                  <c:v>Fe</c:v>
                </c:pt>
                <c:pt idx="5">
                  <c:v>Al</c:v>
                </c:pt>
                <c:pt idx="6">
                  <c:v>Si</c:v>
                </c:pt>
                <c:pt idx="7">
                  <c:v>P</c:v>
                </c:pt>
                <c:pt idx="8">
                  <c:v>S</c:v>
                </c:pt>
                <c:pt idx="9">
                  <c:v>Cl</c:v>
                </c:pt>
              </c:strCache>
            </c:strRef>
          </c:cat>
          <c:val>
            <c:numRef>
              <c:f>'Elemental composition - Cyclone'!$G$6:$G$15</c:f>
              <c:numCache>
                <c:formatCode>General</c:formatCode>
                <c:ptCount val="10"/>
                <c:pt idx="0">
                  <c:v>26.817499999999999</c:v>
                </c:pt>
                <c:pt idx="1">
                  <c:v>0.39500000000000002</c:v>
                </c:pt>
                <c:pt idx="2">
                  <c:v>28.795000000000002</c:v>
                </c:pt>
                <c:pt idx="3">
                  <c:v>5.085</c:v>
                </c:pt>
                <c:pt idx="4">
                  <c:v>0.67249999999999999</c:v>
                </c:pt>
                <c:pt idx="5">
                  <c:v>0.18</c:v>
                </c:pt>
                <c:pt idx="6">
                  <c:v>26.79</c:v>
                </c:pt>
                <c:pt idx="7">
                  <c:v>2.3174999999999999</c:v>
                </c:pt>
                <c:pt idx="8">
                  <c:v>3.5150000000000001</c:v>
                </c:pt>
                <c:pt idx="9">
                  <c:v>5.2799999999999994</c:v>
                </c:pt>
              </c:numCache>
            </c:numRef>
          </c:val>
        </c:ser>
        <c:ser>
          <c:idx val="1"/>
          <c:order val="1"/>
          <c:tx>
            <c:v>Barley low + olivine</c:v>
          </c:tx>
          <c:invertIfNegative val="0"/>
          <c:errBars>
            <c:errBarType val="both"/>
            <c:errValType val="cust"/>
            <c:noEndCap val="0"/>
            <c:plus>
              <c:numRef>
                <c:f>'Elemental composition - Cyclone'!$H$21:$H$30</c:f>
                <c:numCache>
                  <c:formatCode>General</c:formatCode>
                  <c:ptCount val="10"/>
                  <c:pt idx="0">
                    <c:v>0.86399749228031053</c:v>
                  </c:pt>
                  <c:pt idx="1">
                    <c:v>7.8528126595932266E-2</c:v>
                  </c:pt>
                  <c:pt idx="2">
                    <c:v>0.89927748776448113</c:v>
                  </c:pt>
                  <c:pt idx="3">
                    <c:v>0.10045728777279757</c:v>
                  </c:pt>
                  <c:pt idx="4">
                    <c:v>0.20726392192886173</c:v>
                  </c:pt>
                  <c:pt idx="5">
                    <c:v>0.45096193483116354</c:v>
                  </c:pt>
                  <c:pt idx="6">
                    <c:v>0.75588799875819346</c:v>
                  </c:pt>
                  <c:pt idx="7">
                    <c:v>5.2281290471193682E-2</c:v>
                  </c:pt>
                  <c:pt idx="8">
                    <c:v>0.10295630140987003</c:v>
                  </c:pt>
                  <c:pt idx="9">
                    <c:v>0.27652606869274854</c:v>
                  </c:pt>
                </c:numCache>
              </c:numRef>
            </c:plus>
            <c:minus>
              <c:numRef>
                <c:f>'Elemental composition - Cyclone'!$H$21:$H$30</c:f>
                <c:numCache>
                  <c:formatCode>General</c:formatCode>
                  <c:ptCount val="10"/>
                  <c:pt idx="0">
                    <c:v>0.86399749228031053</c:v>
                  </c:pt>
                  <c:pt idx="1">
                    <c:v>7.8528126595932266E-2</c:v>
                  </c:pt>
                  <c:pt idx="2">
                    <c:v>0.89927748776448113</c:v>
                  </c:pt>
                  <c:pt idx="3">
                    <c:v>0.10045728777279757</c:v>
                  </c:pt>
                  <c:pt idx="4">
                    <c:v>0.20726392192886173</c:v>
                  </c:pt>
                  <c:pt idx="5">
                    <c:v>0.45096193483116354</c:v>
                  </c:pt>
                  <c:pt idx="6">
                    <c:v>0.75588799875819346</c:v>
                  </c:pt>
                  <c:pt idx="7">
                    <c:v>5.2281290471193682E-2</c:v>
                  </c:pt>
                  <c:pt idx="8">
                    <c:v>0.10295630140987003</c:v>
                  </c:pt>
                  <c:pt idx="9">
                    <c:v>0.27652606869274854</c:v>
                  </c:pt>
                </c:numCache>
              </c:numRef>
            </c:minus>
          </c:errBars>
          <c:cat>
            <c:strRef>
              <c:f>'Elemental composition - Cyclone'!$K$36:$K$45</c:f>
              <c:strCache>
                <c:ptCount val="10"/>
                <c:pt idx="0">
                  <c:v>K</c:v>
                </c:pt>
                <c:pt idx="1">
                  <c:v>Na</c:v>
                </c:pt>
                <c:pt idx="2">
                  <c:v>Ca</c:v>
                </c:pt>
                <c:pt idx="3">
                  <c:v>Mg</c:v>
                </c:pt>
                <c:pt idx="4">
                  <c:v>Fe</c:v>
                </c:pt>
                <c:pt idx="5">
                  <c:v>Al</c:v>
                </c:pt>
                <c:pt idx="6">
                  <c:v>Si</c:v>
                </c:pt>
                <c:pt idx="7">
                  <c:v>P</c:v>
                </c:pt>
                <c:pt idx="8">
                  <c:v>S</c:v>
                </c:pt>
                <c:pt idx="9">
                  <c:v>Cl</c:v>
                </c:pt>
              </c:strCache>
            </c:strRef>
          </c:cat>
          <c:val>
            <c:numRef>
              <c:f>'Elemental composition - Cyclone'!$G$21:$G$30</c:f>
              <c:numCache>
                <c:formatCode>General</c:formatCode>
                <c:ptCount val="10"/>
                <c:pt idx="0">
                  <c:v>18.787500000000001</c:v>
                </c:pt>
                <c:pt idx="1">
                  <c:v>0.42499999999999993</c:v>
                </c:pt>
                <c:pt idx="2">
                  <c:v>47.204999999999998</c:v>
                </c:pt>
                <c:pt idx="3">
                  <c:v>3.8425000000000002</c:v>
                </c:pt>
                <c:pt idx="4">
                  <c:v>0.51750000000000007</c:v>
                </c:pt>
                <c:pt idx="5">
                  <c:v>0.66500000000000004</c:v>
                </c:pt>
                <c:pt idx="6">
                  <c:v>19.884999999999998</c:v>
                </c:pt>
                <c:pt idx="7">
                  <c:v>1.81</c:v>
                </c:pt>
                <c:pt idx="8">
                  <c:v>2.41</c:v>
                </c:pt>
                <c:pt idx="9">
                  <c:v>4.0199999999999996</c:v>
                </c:pt>
              </c:numCache>
            </c:numRef>
          </c:val>
        </c:ser>
        <c:ser>
          <c:idx val="2"/>
          <c:order val="2"/>
          <c:tx>
            <c:v>Barley high + olivine</c:v>
          </c:tx>
          <c:invertIfNegative val="0"/>
          <c:errBars>
            <c:errBarType val="both"/>
            <c:errValType val="cust"/>
            <c:noEndCap val="0"/>
            <c:plus>
              <c:numRef>
                <c:f>'Elemental composition - Cyclone'!$H$36:$H$45</c:f>
                <c:numCache>
                  <c:formatCode>General</c:formatCode>
                  <c:ptCount val="10"/>
                  <c:pt idx="0">
                    <c:v>1.6194958063133789</c:v>
                  </c:pt>
                  <c:pt idx="1">
                    <c:v>0.51272962335588412</c:v>
                  </c:pt>
                  <c:pt idx="2">
                    <c:v>1.7594767214525271</c:v>
                  </c:pt>
                  <c:pt idx="3">
                    <c:v>0.10099504938362074</c:v>
                  </c:pt>
                  <c:pt idx="4">
                    <c:v>3.6968455021364942E-2</c:v>
                  </c:pt>
                  <c:pt idx="5">
                    <c:v>0.30390513870833663</c:v>
                  </c:pt>
                  <c:pt idx="6">
                    <c:v>0.8494851381866545</c:v>
                  </c:pt>
                  <c:pt idx="7">
                    <c:v>0.12338962679253067</c:v>
                  </c:pt>
                  <c:pt idx="8">
                    <c:v>0.4180510335672748</c:v>
                  </c:pt>
                  <c:pt idx="9">
                    <c:v>0.51214418542697782</c:v>
                  </c:pt>
                </c:numCache>
              </c:numRef>
            </c:plus>
            <c:minus>
              <c:numRef>
                <c:f>'Elemental composition - Cyclone'!$H$36:$H$45</c:f>
                <c:numCache>
                  <c:formatCode>General</c:formatCode>
                  <c:ptCount val="10"/>
                  <c:pt idx="0">
                    <c:v>1.6194958063133789</c:v>
                  </c:pt>
                  <c:pt idx="1">
                    <c:v>0.51272962335588412</c:v>
                  </c:pt>
                  <c:pt idx="2">
                    <c:v>1.7594767214525271</c:v>
                  </c:pt>
                  <c:pt idx="3">
                    <c:v>0.10099504938362074</c:v>
                  </c:pt>
                  <c:pt idx="4">
                    <c:v>3.6968455021364942E-2</c:v>
                  </c:pt>
                  <c:pt idx="5">
                    <c:v>0.30390513870833663</c:v>
                  </c:pt>
                  <c:pt idx="6">
                    <c:v>0.8494851381866545</c:v>
                  </c:pt>
                  <c:pt idx="7">
                    <c:v>0.12338962679253067</c:v>
                  </c:pt>
                  <c:pt idx="8">
                    <c:v>0.4180510335672748</c:v>
                  </c:pt>
                  <c:pt idx="9">
                    <c:v>0.51214418542697782</c:v>
                  </c:pt>
                </c:numCache>
              </c:numRef>
            </c:minus>
          </c:errBars>
          <c:cat>
            <c:strRef>
              <c:f>'Elemental composition - Cyclone'!$K$36:$K$45</c:f>
              <c:strCache>
                <c:ptCount val="10"/>
                <c:pt idx="0">
                  <c:v>K</c:v>
                </c:pt>
                <c:pt idx="1">
                  <c:v>Na</c:v>
                </c:pt>
                <c:pt idx="2">
                  <c:v>Ca</c:v>
                </c:pt>
                <c:pt idx="3">
                  <c:v>Mg</c:v>
                </c:pt>
                <c:pt idx="4">
                  <c:v>Fe</c:v>
                </c:pt>
                <c:pt idx="5">
                  <c:v>Al</c:v>
                </c:pt>
                <c:pt idx="6">
                  <c:v>Si</c:v>
                </c:pt>
                <c:pt idx="7">
                  <c:v>P</c:v>
                </c:pt>
                <c:pt idx="8">
                  <c:v>S</c:v>
                </c:pt>
                <c:pt idx="9">
                  <c:v>Cl</c:v>
                </c:pt>
              </c:strCache>
            </c:strRef>
          </c:cat>
          <c:val>
            <c:numRef>
              <c:f>'Elemental composition - Cyclone'!$G$36:$G$45</c:f>
              <c:numCache>
                <c:formatCode>General</c:formatCode>
                <c:ptCount val="10"/>
                <c:pt idx="0">
                  <c:v>12.725</c:v>
                </c:pt>
                <c:pt idx="1">
                  <c:v>0.73249999999999993</c:v>
                </c:pt>
                <c:pt idx="2">
                  <c:v>58.217500000000001</c:v>
                </c:pt>
                <c:pt idx="3">
                  <c:v>3.42</c:v>
                </c:pt>
                <c:pt idx="4">
                  <c:v>0.245</c:v>
                </c:pt>
                <c:pt idx="5">
                  <c:v>0.2525</c:v>
                </c:pt>
                <c:pt idx="6">
                  <c:v>16.0275</c:v>
                </c:pt>
                <c:pt idx="7">
                  <c:v>1.4224999999999999</c:v>
                </c:pt>
                <c:pt idx="8">
                  <c:v>2.5550000000000002</c:v>
                </c:pt>
                <c:pt idx="9">
                  <c:v>3.8925000000000005</c:v>
                </c:pt>
              </c:numCache>
            </c:numRef>
          </c:val>
        </c:ser>
        <c:ser>
          <c:idx val="3"/>
          <c:order val="3"/>
          <c:tx>
            <c:v>Barley + quartz</c:v>
          </c:tx>
          <c:invertIfNegative val="0"/>
          <c:errBars>
            <c:errBarType val="both"/>
            <c:errValType val="cust"/>
            <c:noEndCap val="0"/>
            <c:plus>
              <c:numRef>
                <c:f>'Elemental composition - Cyclone'!$R$6:$R$15</c:f>
                <c:numCache>
                  <c:formatCode>General</c:formatCode>
                  <c:ptCount val="10"/>
                  <c:pt idx="0">
                    <c:v>1.2775366922323599</c:v>
                  </c:pt>
                  <c:pt idx="1">
                    <c:v>0.19924858845171292</c:v>
                  </c:pt>
                  <c:pt idx="2">
                    <c:v>2.4000069444343963</c:v>
                  </c:pt>
                  <c:pt idx="3">
                    <c:v>0.47173438854225325</c:v>
                  </c:pt>
                  <c:pt idx="4">
                    <c:v>0.10969655114602893</c:v>
                  </c:pt>
                  <c:pt idx="5">
                    <c:v>0.37581023580170542</c:v>
                  </c:pt>
                  <c:pt idx="6">
                    <c:v>1.1807201192492647</c:v>
                  </c:pt>
                  <c:pt idx="7">
                    <c:v>0.46704746368365407</c:v>
                  </c:pt>
                  <c:pt idx="8">
                    <c:v>0.15716233645501734</c:v>
                  </c:pt>
                  <c:pt idx="9">
                    <c:v>1.1881217670480275</c:v>
                  </c:pt>
                </c:numCache>
              </c:numRef>
            </c:plus>
            <c:minus>
              <c:numRef>
                <c:f>'Elemental composition - Cyclone'!$R$6:$R$15</c:f>
                <c:numCache>
                  <c:formatCode>General</c:formatCode>
                  <c:ptCount val="10"/>
                  <c:pt idx="0">
                    <c:v>1.2775366922323599</c:v>
                  </c:pt>
                  <c:pt idx="1">
                    <c:v>0.19924858845171292</c:v>
                  </c:pt>
                  <c:pt idx="2">
                    <c:v>2.4000069444343963</c:v>
                  </c:pt>
                  <c:pt idx="3">
                    <c:v>0.47173438854225325</c:v>
                  </c:pt>
                  <c:pt idx="4">
                    <c:v>0.10969655114602893</c:v>
                  </c:pt>
                  <c:pt idx="5">
                    <c:v>0.37581023580170542</c:v>
                  </c:pt>
                  <c:pt idx="6">
                    <c:v>1.1807201192492647</c:v>
                  </c:pt>
                  <c:pt idx="7">
                    <c:v>0.46704746368365407</c:v>
                  </c:pt>
                  <c:pt idx="8">
                    <c:v>0.15716233645501734</c:v>
                  </c:pt>
                  <c:pt idx="9">
                    <c:v>1.1881217670480275</c:v>
                  </c:pt>
                </c:numCache>
              </c:numRef>
            </c:minus>
          </c:errBars>
          <c:cat>
            <c:strRef>
              <c:f>'Elemental composition - Cyclone'!$K$36:$K$45</c:f>
              <c:strCache>
                <c:ptCount val="10"/>
                <c:pt idx="0">
                  <c:v>K</c:v>
                </c:pt>
                <c:pt idx="1">
                  <c:v>Na</c:v>
                </c:pt>
                <c:pt idx="2">
                  <c:v>Ca</c:v>
                </c:pt>
                <c:pt idx="3">
                  <c:v>Mg</c:v>
                </c:pt>
                <c:pt idx="4">
                  <c:v>Fe</c:v>
                </c:pt>
                <c:pt idx="5">
                  <c:v>Al</c:v>
                </c:pt>
                <c:pt idx="6">
                  <c:v>Si</c:v>
                </c:pt>
                <c:pt idx="7">
                  <c:v>P</c:v>
                </c:pt>
                <c:pt idx="8">
                  <c:v>S</c:v>
                </c:pt>
                <c:pt idx="9">
                  <c:v>Cl</c:v>
                </c:pt>
              </c:strCache>
            </c:strRef>
          </c:cat>
          <c:val>
            <c:numRef>
              <c:f>'Elemental composition - Cyclone'!$Q$6:$Q$15</c:f>
              <c:numCache>
                <c:formatCode>General</c:formatCode>
                <c:ptCount val="10"/>
                <c:pt idx="0">
                  <c:v>22.639999999999997</c:v>
                </c:pt>
                <c:pt idx="1">
                  <c:v>0.91999999999999993</c:v>
                </c:pt>
                <c:pt idx="2">
                  <c:v>30.856666666666666</c:v>
                </c:pt>
                <c:pt idx="3">
                  <c:v>4.7366666666666672</c:v>
                </c:pt>
                <c:pt idx="4">
                  <c:v>0.41666666666666669</c:v>
                </c:pt>
                <c:pt idx="5">
                  <c:v>0.68666666666666665</c:v>
                </c:pt>
                <c:pt idx="6">
                  <c:v>25.459999999999997</c:v>
                </c:pt>
                <c:pt idx="7">
                  <c:v>2.5866666666666664</c:v>
                </c:pt>
                <c:pt idx="8">
                  <c:v>4.1499999999999995</c:v>
                </c:pt>
                <c:pt idx="9">
                  <c:v>7.0966666666666667</c:v>
                </c:pt>
              </c:numCache>
            </c:numRef>
          </c:val>
        </c:ser>
        <c:ser>
          <c:idx val="4"/>
          <c:order val="4"/>
          <c:tx>
            <c:v>Barley low + quartz</c:v>
          </c:tx>
          <c:invertIfNegative val="0"/>
          <c:errBars>
            <c:errBarType val="both"/>
            <c:errValType val="cust"/>
            <c:noEndCap val="0"/>
            <c:plus>
              <c:numRef>
                <c:f>'Elemental composition - Cyclone'!$R$21:$R$30</c:f>
                <c:numCache>
                  <c:formatCode>General</c:formatCode>
                  <c:ptCount val="10"/>
                  <c:pt idx="0">
                    <c:v>1.0483797022071735</c:v>
                  </c:pt>
                  <c:pt idx="1">
                    <c:v>5.8022983951764029E-2</c:v>
                  </c:pt>
                  <c:pt idx="2">
                    <c:v>0.80010415988586647</c:v>
                  </c:pt>
                  <c:pt idx="3">
                    <c:v>0.18734993995195195</c:v>
                  </c:pt>
                  <c:pt idx="4">
                    <c:v>0.1461449052595859</c:v>
                  </c:pt>
                  <c:pt idx="5">
                    <c:v>0.35499999999999998</c:v>
                  </c:pt>
                  <c:pt idx="6">
                    <c:v>0.7776192298719653</c:v>
                  </c:pt>
                  <c:pt idx="7">
                    <c:v>8.8835053141576276E-2</c:v>
                  </c:pt>
                  <c:pt idx="8">
                    <c:v>0.23101226518664897</c:v>
                  </c:pt>
                  <c:pt idx="9">
                    <c:v>0.27215191835933589</c:v>
                  </c:pt>
                </c:numCache>
              </c:numRef>
            </c:plus>
            <c:minus>
              <c:numRef>
                <c:f>'Elemental composition - Cyclone'!$R$21:$R$30</c:f>
                <c:numCache>
                  <c:formatCode>General</c:formatCode>
                  <c:ptCount val="10"/>
                  <c:pt idx="0">
                    <c:v>1.0483797022071735</c:v>
                  </c:pt>
                  <c:pt idx="1">
                    <c:v>5.8022983951764029E-2</c:v>
                  </c:pt>
                  <c:pt idx="2">
                    <c:v>0.80010415988586647</c:v>
                  </c:pt>
                  <c:pt idx="3">
                    <c:v>0.18734993995195195</c:v>
                  </c:pt>
                  <c:pt idx="4">
                    <c:v>0.1461449052595859</c:v>
                  </c:pt>
                  <c:pt idx="5">
                    <c:v>0.35499999999999998</c:v>
                  </c:pt>
                  <c:pt idx="6">
                    <c:v>0.7776192298719653</c:v>
                  </c:pt>
                  <c:pt idx="7">
                    <c:v>8.8835053141576276E-2</c:v>
                  </c:pt>
                  <c:pt idx="8">
                    <c:v>0.23101226518664897</c:v>
                  </c:pt>
                  <c:pt idx="9">
                    <c:v>0.27215191835933589</c:v>
                  </c:pt>
                </c:numCache>
              </c:numRef>
            </c:minus>
          </c:errBars>
          <c:cat>
            <c:strRef>
              <c:f>'Elemental composition - Cyclone'!$K$36:$K$45</c:f>
              <c:strCache>
                <c:ptCount val="10"/>
                <c:pt idx="0">
                  <c:v>K</c:v>
                </c:pt>
                <c:pt idx="1">
                  <c:v>Na</c:v>
                </c:pt>
                <c:pt idx="2">
                  <c:v>Ca</c:v>
                </c:pt>
                <c:pt idx="3">
                  <c:v>Mg</c:v>
                </c:pt>
                <c:pt idx="4">
                  <c:v>Fe</c:v>
                </c:pt>
                <c:pt idx="5">
                  <c:v>Al</c:v>
                </c:pt>
                <c:pt idx="6">
                  <c:v>Si</c:v>
                </c:pt>
                <c:pt idx="7">
                  <c:v>P</c:v>
                </c:pt>
                <c:pt idx="8">
                  <c:v>S</c:v>
                </c:pt>
                <c:pt idx="9">
                  <c:v>Cl</c:v>
                </c:pt>
              </c:strCache>
            </c:strRef>
          </c:cat>
          <c:val>
            <c:numRef>
              <c:f>'Elemental composition - Cyclone'!$Q$21:$Q$30</c:f>
              <c:numCache>
                <c:formatCode>General</c:formatCode>
                <c:ptCount val="10"/>
                <c:pt idx="0">
                  <c:v>23.905000000000001</c:v>
                </c:pt>
                <c:pt idx="1">
                  <c:v>0.495</c:v>
                </c:pt>
                <c:pt idx="2">
                  <c:v>43.035000000000004</c:v>
                </c:pt>
                <c:pt idx="3">
                  <c:v>2.9149999999999996</c:v>
                </c:pt>
                <c:pt idx="4">
                  <c:v>0.1225</c:v>
                </c:pt>
                <c:pt idx="5">
                  <c:v>0.17749999999999999</c:v>
                </c:pt>
                <c:pt idx="6">
                  <c:v>21.162500000000001</c:v>
                </c:pt>
                <c:pt idx="7">
                  <c:v>1.5525</c:v>
                </c:pt>
                <c:pt idx="8">
                  <c:v>2.6349999999999998</c:v>
                </c:pt>
                <c:pt idx="9">
                  <c:v>3.7299999999999995</c:v>
                </c:pt>
              </c:numCache>
            </c:numRef>
          </c:val>
        </c:ser>
        <c:ser>
          <c:idx val="5"/>
          <c:order val="5"/>
          <c:tx>
            <c:v>Barley high + quartz</c:v>
          </c:tx>
          <c:invertIfNegative val="0"/>
          <c:errBars>
            <c:errBarType val="both"/>
            <c:errValType val="cust"/>
            <c:noEndCap val="0"/>
            <c:plus>
              <c:numRef>
                <c:f>'Elemental composition - Cyclone'!$R$36:$R$45</c:f>
                <c:numCache>
                  <c:formatCode>General</c:formatCode>
                  <c:ptCount val="10"/>
                  <c:pt idx="0">
                    <c:v>1.7521891069934969</c:v>
                  </c:pt>
                  <c:pt idx="1">
                    <c:v>0</c:v>
                  </c:pt>
                  <c:pt idx="2">
                    <c:v>3.9200595233576059</c:v>
                  </c:pt>
                  <c:pt idx="3">
                    <c:v>5.1639777949432274E-2</c:v>
                  </c:pt>
                  <c:pt idx="4">
                    <c:v>0.50652410274997439</c:v>
                  </c:pt>
                  <c:pt idx="5">
                    <c:v>0</c:v>
                  </c:pt>
                  <c:pt idx="6">
                    <c:v>0.65130637951735115</c:v>
                  </c:pt>
                  <c:pt idx="7">
                    <c:v>0.13961255912942158</c:v>
                  </c:pt>
                  <c:pt idx="8">
                    <c:v>9.1469484893414874E-2</c:v>
                  </c:pt>
                  <c:pt idx="9">
                    <c:v>0.51441714590398335</c:v>
                  </c:pt>
                </c:numCache>
              </c:numRef>
            </c:plus>
            <c:minus>
              <c:numRef>
                <c:f>'Elemental composition - Cyclone'!$R$36:$R$45</c:f>
                <c:numCache>
                  <c:formatCode>General</c:formatCode>
                  <c:ptCount val="10"/>
                  <c:pt idx="0">
                    <c:v>1.7521891069934969</c:v>
                  </c:pt>
                  <c:pt idx="1">
                    <c:v>0</c:v>
                  </c:pt>
                  <c:pt idx="2">
                    <c:v>3.9200595233576059</c:v>
                  </c:pt>
                  <c:pt idx="3">
                    <c:v>5.1639777949432274E-2</c:v>
                  </c:pt>
                  <c:pt idx="4">
                    <c:v>0.50652410274997439</c:v>
                  </c:pt>
                  <c:pt idx="5">
                    <c:v>0</c:v>
                  </c:pt>
                  <c:pt idx="6">
                    <c:v>0.65130637951735115</c:v>
                  </c:pt>
                  <c:pt idx="7">
                    <c:v>0.13961255912942158</c:v>
                  </c:pt>
                  <c:pt idx="8">
                    <c:v>9.1469484893414874E-2</c:v>
                  </c:pt>
                  <c:pt idx="9">
                    <c:v>0.51441714590398335</c:v>
                  </c:pt>
                </c:numCache>
              </c:numRef>
            </c:minus>
          </c:errBars>
          <c:cat>
            <c:strRef>
              <c:f>'Elemental composition - Cyclone'!$K$36:$K$45</c:f>
              <c:strCache>
                <c:ptCount val="10"/>
                <c:pt idx="0">
                  <c:v>K</c:v>
                </c:pt>
                <c:pt idx="1">
                  <c:v>Na</c:v>
                </c:pt>
                <c:pt idx="2">
                  <c:v>Ca</c:v>
                </c:pt>
                <c:pt idx="3">
                  <c:v>Mg</c:v>
                </c:pt>
                <c:pt idx="4">
                  <c:v>Fe</c:v>
                </c:pt>
                <c:pt idx="5">
                  <c:v>Al</c:v>
                </c:pt>
                <c:pt idx="6">
                  <c:v>Si</c:v>
                </c:pt>
                <c:pt idx="7">
                  <c:v>P</c:v>
                </c:pt>
                <c:pt idx="8">
                  <c:v>S</c:v>
                </c:pt>
                <c:pt idx="9">
                  <c:v>Cl</c:v>
                </c:pt>
              </c:strCache>
            </c:strRef>
          </c:cat>
          <c:val>
            <c:numRef>
              <c:f>'Elemental composition - Cyclone'!$Q$36:$Q$45</c:f>
              <c:numCache>
                <c:formatCode>General</c:formatCode>
                <c:ptCount val="10"/>
                <c:pt idx="0">
                  <c:v>16.125</c:v>
                </c:pt>
                <c:pt idx="1">
                  <c:v>0</c:v>
                </c:pt>
                <c:pt idx="2">
                  <c:v>55.97</c:v>
                </c:pt>
                <c:pt idx="3">
                  <c:v>2.44</c:v>
                </c:pt>
                <c:pt idx="4">
                  <c:v>0.93500000000000005</c:v>
                </c:pt>
                <c:pt idx="5">
                  <c:v>0</c:v>
                </c:pt>
                <c:pt idx="6">
                  <c:v>14.96</c:v>
                </c:pt>
                <c:pt idx="7">
                  <c:v>1.2025000000000001</c:v>
                </c:pt>
                <c:pt idx="8">
                  <c:v>1.9449999999999998</c:v>
                </c:pt>
                <c:pt idx="9">
                  <c:v>4.6725000000000003</c:v>
                </c:pt>
              </c:numCache>
            </c:numRef>
          </c:val>
        </c:ser>
        <c:dLbls>
          <c:showLegendKey val="0"/>
          <c:showVal val="0"/>
          <c:showCatName val="0"/>
          <c:showSerName val="0"/>
          <c:showPercent val="0"/>
          <c:showBubbleSize val="0"/>
        </c:dLbls>
        <c:gapWidth val="150"/>
        <c:axId val="230751232"/>
        <c:axId val="231039744"/>
      </c:barChart>
      <c:catAx>
        <c:axId val="230751232"/>
        <c:scaling>
          <c:orientation val="minMax"/>
        </c:scaling>
        <c:delete val="0"/>
        <c:axPos val="b"/>
        <c:majorTickMark val="none"/>
        <c:minorTickMark val="none"/>
        <c:tickLblPos val="nextTo"/>
        <c:txPr>
          <a:bodyPr/>
          <a:lstStyle/>
          <a:p>
            <a:pPr>
              <a:defRPr sz="1600"/>
            </a:pPr>
            <a:endParaRPr lang="en-US"/>
          </a:p>
        </c:txPr>
        <c:crossAx val="231039744"/>
        <c:crosses val="autoZero"/>
        <c:auto val="1"/>
        <c:lblAlgn val="ctr"/>
        <c:lblOffset val="100"/>
        <c:noMultiLvlLbl val="0"/>
      </c:catAx>
      <c:valAx>
        <c:axId val="231039744"/>
        <c:scaling>
          <c:orientation val="minMax"/>
          <c:min val="0"/>
        </c:scaling>
        <c:delete val="0"/>
        <c:axPos val="l"/>
        <c:title>
          <c:tx>
            <c:rich>
              <a:bodyPr/>
              <a:lstStyle/>
              <a:p>
                <a:pPr>
                  <a:defRPr sz="1600"/>
                </a:pPr>
                <a:r>
                  <a:rPr lang="en-US" sz="1600"/>
                  <a:t>Mole (%)</a:t>
                </a:r>
              </a:p>
            </c:rich>
          </c:tx>
          <c:layout>
            <c:manualLayout>
              <c:xMode val="edge"/>
              <c:yMode val="edge"/>
              <c:x val="3.3364094735956569E-3"/>
              <c:y val="0.41111547356887301"/>
            </c:manualLayout>
          </c:layout>
          <c:overlay val="0"/>
        </c:title>
        <c:numFmt formatCode="General" sourceLinked="1"/>
        <c:majorTickMark val="out"/>
        <c:minorTickMark val="none"/>
        <c:tickLblPos val="nextTo"/>
        <c:txPr>
          <a:bodyPr/>
          <a:lstStyle/>
          <a:p>
            <a:pPr>
              <a:defRPr sz="1600"/>
            </a:pPr>
            <a:endParaRPr lang="en-US"/>
          </a:p>
        </c:txPr>
        <c:crossAx val="230751232"/>
        <c:crosses val="autoZero"/>
        <c:crossBetween val="between"/>
      </c:valAx>
    </c:plotArea>
    <c:legend>
      <c:legendPos val="r"/>
      <c:layout>
        <c:manualLayout>
          <c:xMode val="edge"/>
          <c:yMode val="edge"/>
          <c:x val="0.71220801582968585"/>
          <c:y val="0.15492865796029473"/>
          <c:w val="0.28429919939135528"/>
          <c:h val="0.3788073803839439"/>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44759" cy="496491"/>
          </a:xfrm>
          <a:prstGeom prst="rect">
            <a:avLst/>
          </a:prstGeom>
          <a:noFill/>
          <a:ln w="9525">
            <a:noFill/>
            <a:miter lim="800000"/>
            <a:headEnd/>
            <a:tailEnd/>
          </a:ln>
          <a:effectLst/>
        </p:spPr>
        <p:txBody>
          <a:bodyPr vert="horz" wrap="square" lIns="91330" tIns="45665" rIns="91330" bIns="45665" numCol="1" anchor="t" anchorCtr="0" compatLnSpc="1">
            <a:prstTxWarp prst="textNoShape">
              <a:avLst/>
            </a:prstTxWarp>
          </a:bodyPr>
          <a:lstStyle>
            <a:lvl1pPr eaLnBrk="0" hangingPunct="0">
              <a:defRPr sz="1200"/>
            </a:lvl1pPr>
          </a:lstStyle>
          <a:p>
            <a:endParaRPr lang="en-GB" dirty="0"/>
          </a:p>
        </p:txBody>
      </p:sp>
      <p:sp>
        <p:nvSpPr>
          <p:cNvPr id="21507" name="Rectangle 3"/>
          <p:cNvSpPr>
            <a:spLocks noGrp="1" noChangeArrowheads="1"/>
          </p:cNvSpPr>
          <p:nvPr>
            <p:ph type="dt" sz="quarter" idx="1"/>
          </p:nvPr>
        </p:nvSpPr>
        <p:spPr bwMode="auto">
          <a:xfrm>
            <a:off x="3848156" y="0"/>
            <a:ext cx="2944759" cy="496491"/>
          </a:xfrm>
          <a:prstGeom prst="rect">
            <a:avLst/>
          </a:prstGeom>
          <a:noFill/>
          <a:ln w="9525">
            <a:noFill/>
            <a:miter lim="800000"/>
            <a:headEnd/>
            <a:tailEnd/>
          </a:ln>
          <a:effectLst/>
        </p:spPr>
        <p:txBody>
          <a:bodyPr vert="horz" wrap="square" lIns="91330" tIns="45665" rIns="91330" bIns="45665" numCol="1" anchor="t" anchorCtr="0" compatLnSpc="1">
            <a:prstTxWarp prst="textNoShape">
              <a:avLst/>
            </a:prstTxWarp>
          </a:bodyPr>
          <a:lstStyle>
            <a:lvl1pPr algn="r" eaLnBrk="0" hangingPunct="0">
              <a:defRPr sz="1200"/>
            </a:lvl1pPr>
          </a:lstStyle>
          <a:p>
            <a:fld id="{DB7353FA-E408-400A-A54A-ECC85C42542E}" type="datetimeFigureOut">
              <a:rPr lang="en-GB"/>
              <a:pPr/>
              <a:t>07/09/2017</a:t>
            </a:fld>
            <a:endParaRPr lang="en-GB" dirty="0"/>
          </a:p>
        </p:txBody>
      </p:sp>
      <p:sp>
        <p:nvSpPr>
          <p:cNvPr id="21508" name="Rectangle 4"/>
          <p:cNvSpPr>
            <a:spLocks noGrp="1" noChangeArrowheads="1"/>
          </p:cNvSpPr>
          <p:nvPr>
            <p:ph type="ftr" sz="quarter" idx="2"/>
          </p:nvPr>
        </p:nvSpPr>
        <p:spPr bwMode="auto">
          <a:xfrm>
            <a:off x="0" y="9433324"/>
            <a:ext cx="2944759" cy="496490"/>
          </a:xfrm>
          <a:prstGeom prst="rect">
            <a:avLst/>
          </a:prstGeom>
          <a:noFill/>
          <a:ln w="9525">
            <a:noFill/>
            <a:miter lim="800000"/>
            <a:headEnd/>
            <a:tailEnd/>
          </a:ln>
          <a:effectLst/>
        </p:spPr>
        <p:txBody>
          <a:bodyPr vert="horz" wrap="square" lIns="91330" tIns="45665" rIns="91330" bIns="45665" numCol="1" anchor="b" anchorCtr="0" compatLnSpc="1">
            <a:prstTxWarp prst="textNoShape">
              <a:avLst/>
            </a:prstTxWarp>
          </a:bodyPr>
          <a:lstStyle>
            <a:lvl1pPr eaLnBrk="0" hangingPunct="0">
              <a:defRPr sz="1200"/>
            </a:lvl1pPr>
          </a:lstStyle>
          <a:p>
            <a:endParaRPr lang="en-GB" dirty="0"/>
          </a:p>
        </p:txBody>
      </p:sp>
      <p:sp>
        <p:nvSpPr>
          <p:cNvPr id="21509" name="Rectangle 5"/>
          <p:cNvSpPr>
            <a:spLocks noGrp="1" noChangeArrowheads="1"/>
          </p:cNvSpPr>
          <p:nvPr>
            <p:ph type="sldNum" sz="quarter" idx="3"/>
          </p:nvPr>
        </p:nvSpPr>
        <p:spPr bwMode="auto">
          <a:xfrm>
            <a:off x="3848156" y="9433324"/>
            <a:ext cx="2944759" cy="496490"/>
          </a:xfrm>
          <a:prstGeom prst="rect">
            <a:avLst/>
          </a:prstGeom>
          <a:noFill/>
          <a:ln w="9525">
            <a:noFill/>
            <a:miter lim="800000"/>
            <a:headEnd/>
            <a:tailEnd/>
          </a:ln>
          <a:effectLst/>
        </p:spPr>
        <p:txBody>
          <a:bodyPr vert="horz" wrap="square" lIns="91330" tIns="45665" rIns="91330" bIns="45665" numCol="1" anchor="b" anchorCtr="0" compatLnSpc="1">
            <a:prstTxWarp prst="textNoShape">
              <a:avLst/>
            </a:prstTxWarp>
          </a:bodyPr>
          <a:lstStyle>
            <a:lvl1pPr algn="r" eaLnBrk="0" hangingPunct="0">
              <a:defRPr sz="1200"/>
            </a:lvl1pPr>
          </a:lstStyle>
          <a:p>
            <a:fld id="{3CA1DF05-5CE0-4062-BEF9-AA6900CA1E97}" type="slidenum">
              <a:rPr lang="en-GB"/>
              <a:pPr/>
              <a:t>‹#›</a:t>
            </a:fld>
            <a:endParaRPr lang="en-GB" dirty="0"/>
          </a:p>
        </p:txBody>
      </p:sp>
    </p:spTree>
    <p:extLst>
      <p:ext uri="{BB962C8B-B14F-4D97-AF65-F5344CB8AC3E}">
        <p14:creationId xmlns:p14="http://schemas.microsoft.com/office/powerpoint/2010/main" val="2418283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44759" cy="496491"/>
          </a:xfrm>
          <a:prstGeom prst="rect">
            <a:avLst/>
          </a:prstGeom>
          <a:noFill/>
          <a:ln w="9525">
            <a:noFill/>
            <a:miter lim="800000"/>
            <a:headEnd/>
            <a:tailEnd/>
          </a:ln>
        </p:spPr>
        <p:txBody>
          <a:bodyPr vert="horz" wrap="square" lIns="90636" tIns="45319" rIns="90636" bIns="45319" numCol="1" anchor="t" anchorCtr="0" compatLnSpc="1">
            <a:prstTxWarp prst="textNoShape">
              <a:avLst/>
            </a:prstTxWarp>
          </a:bodyPr>
          <a:lstStyle>
            <a:lvl1pPr defTabSz="3669067">
              <a:defRPr sz="1200">
                <a:latin typeface="Calibri" pitchFamily="34" charset="0"/>
              </a:defRPr>
            </a:lvl1pPr>
          </a:lstStyle>
          <a:p>
            <a:endParaRPr lang="en-GB" dirty="0"/>
          </a:p>
        </p:txBody>
      </p:sp>
      <p:sp>
        <p:nvSpPr>
          <p:cNvPr id="3" name="Date Placeholder 2"/>
          <p:cNvSpPr>
            <a:spLocks noGrp="1"/>
          </p:cNvSpPr>
          <p:nvPr>
            <p:ph type="dt" idx="1"/>
          </p:nvPr>
        </p:nvSpPr>
        <p:spPr bwMode="auto">
          <a:xfrm>
            <a:off x="3848156" y="0"/>
            <a:ext cx="2944759" cy="496491"/>
          </a:xfrm>
          <a:prstGeom prst="rect">
            <a:avLst/>
          </a:prstGeom>
          <a:noFill/>
          <a:ln w="9525">
            <a:noFill/>
            <a:miter lim="800000"/>
            <a:headEnd/>
            <a:tailEnd/>
          </a:ln>
        </p:spPr>
        <p:txBody>
          <a:bodyPr vert="horz" wrap="square" lIns="90636" tIns="45319" rIns="90636" bIns="45319" numCol="1" anchor="t" anchorCtr="0" compatLnSpc="1">
            <a:prstTxWarp prst="textNoShape">
              <a:avLst/>
            </a:prstTxWarp>
          </a:bodyPr>
          <a:lstStyle>
            <a:lvl1pPr algn="r" defTabSz="3669067">
              <a:defRPr sz="1200">
                <a:latin typeface="Calibri" pitchFamily="34" charset="0"/>
              </a:defRPr>
            </a:lvl1pPr>
          </a:lstStyle>
          <a:p>
            <a:fld id="{B6FD98B5-7E97-48E6-B2DF-D7C2DC4C5E56}" type="datetimeFigureOut">
              <a:rPr lang="en-US"/>
              <a:pPr/>
              <a:t>9/7/2017</a:t>
            </a:fld>
            <a:endParaRPr lang="en-US" dirty="0"/>
          </a:p>
        </p:txBody>
      </p:sp>
      <p:sp>
        <p:nvSpPr>
          <p:cNvPr id="4" name="Slide Image Placeholder 3"/>
          <p:cNvSpPr>
            <a:spLocks noGrp="1" noRot="1" noChangeAspect="1"/>
          </p:cNvSpPr>
          <p:nvPr>
            <p:ph type="sldImg" idx="2"/>
          </p:nvPr>
        </p:nvSpPr>
        <p:spPr>
          <a:xfrm>
            <a:off x="1906588" y="744538"/>
            <a:ext cx="2981325" cy="3725862"/>
          </a:xfrm>
          <a:prstGeom prst="rect">
            <a:avLst/>
          </a:prstGeom>
          <a:noFill/>
          <a:ln w="12700">
            <a:solidFill>
              <a:prstClr val="black"/>
            </a:solidFill>
          </a:ln>
        </p:spPr>
        <p:txBody>
          <a:bodyPr vert="horz" lIns="91330" tIns="45665" rIns="91330" bIns="45665" rtlCol="0" anchor="ctr"/>
          <a:lstStyle/>
          <a:p>
            <a:pPr lvl="0"/>
            <a:endParaRPr lang="en-US" noProof="0" dirty="0"/>
          </a:p>
        </p:txBody>
      </p:sp>
      <p:sp>
        <p:nvSpPr>
          <p:cNvPr id="5" name="Notes Placeholder 4"/>
          <p:cNvSpPr>
            <a:spLocks noGrp="1"/>
          </p:cNvSpPr>
          <p:nvPr>
            <p:ph type="body" sz="quarter" idx="3"/>
          </p:nvPr>
        </p:nvSpPr>
        <p:spPr bwMode="auto">
          <a:xfrm>
            <a:off x="679926" y="4717455"/>
            <a:ext cx="5434648" cy="4470002"/>
          </a:xfrm>
          <a:prstGeom prst="rect">
            <a:avLst/>
          </a:prstGeom>
          <a:noFill/>
          <a:ln w="9525">
            <a:noFill/>
            <a:miter lim="800000"/>
            <a:headEnd/>
            <a:tailEnd/>
          </a:ln>
        </p:spPr>
        <p:txBody>
          <a:bodyPr vert="horz" wrap="square" lIns="90636" tIns="45319" rIns="90636" bIns="453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9433324"/>
            <a:ext cx="2944759" cy="496490"/>
          </a:xfrm>
          <a:prstGeom prst="rect">
            <a:avLst/>
          </a:prstGeom>
          <a:noFill/>
          <a:ln w="9525">
            <a:noFill/>
            <a:miter lim="800000"/>
            <a:headEnd/>
            <a:tailEnd/>
          </a:ln>
        </p:spPr>
        <p:txBody>
          <a:bodyPr vert="horz" wrap="square" lIns="90636" tIns="45319" rIns="90636" bIns="45319" numCol="1" anchor="b" anchorCtr="0" compatLnSpc="1">
            <a:prstTxWarp prst="textNoShape">
              <a:avLst/>
            </a:prstTxWarp>
          </a:bodyPr>
          <a:lstStyle>
            <a:lvl1pPr defTabSz="3669067">
              <a:defRPr sz="1200">
                <a:latin typeface="Calibri" pitchFamily="34" charset="0"/>
              </a:defRPr>
            </a:lvl1pPr>
          </a:lstStyle>
          <a:p>
            <a:endParaRPr lang="en-GB" dirty="0"/>
          </a:p>
        </p:txBody>
      </p:sp>
      <p:sp>
        <p:nvSpPr>
          <p:cNvPr id="7" name="Slide Number Placeholder 6"/>
          <p:cNvSpPr>
            <a:spLocks noGrp="1"/>
          </p:cNvSpPr>
          <p:nvPr>
            <p:ph type="sldNum" sz="quarter" idx="5"/>
          </p:nvPr>
        </p:nvSpPr>
        <p:spPr bwMode="auto">
          <a:xfrm>
            <a:off x="3848156" y="9433324"/>
            <a:ext cx="2944759" cy="496490"/>
          </a:xfrm>
          <a:prstGeom prst="rect">
            <a:avLst/>
          </a:prstGeom>
          <a:noFill/>
          <a:ln w="9525">
            <a:noFill/>
            <a:miter lim="800000"/>
            <a:headEnd/>
            <a:tailEnd/>
          </a:ln>
        </p:spPr>
        <p:txBody>
          <a:bodyPr vert="horz" wrap="square" lIns="90636" tIns="45319" rIns="90636" bIns="45319" numCol="1" anchor="b" anchorCtr="0" compatLnSpc="1">
            <a:prstTxWarp prst="textNoShape">
              <a:avLst/>
            </a:prstTxWarp>
          </a:bodyPr>
          <a:lstStyle>
            <a:lvl1pPr algn="r" defTabSz="3669067">
              <a:defRPr sz="1200">
                <a:latin typeface="Calibri" pitchFamily="34" charset="0"/>
              </a:defRPr>
            </a:lvl1pPr>
          </a:lstStyle>
          <a:p>
            <a:fld id="{5A010F72-8AE0-44CB-9A8A-A517C6458426}" type="slidenum">
              <a:rPr lang="en-US"/>
              <a:pPr/>
              <a:t>‹#›</a:t>
            </a:fld>
            <a:endParaRPr lang="en-US" dirty="0"/>
          </a:p>
        </p:txBody>
      </p:sp>
    </p:spTree>
    <p:extLst>
      <p:ext uri="{BB962C8B-B14F-4D97-AF65-F5344CB8AC3E}">
        <p14:creationId xmlns:p14="http://schemas.microsoft.com/office/powerpoint/2010/main" val="1853471361"/>
      </p:ext>
    </p:extLst>
  </p:cSld>
  <p:clrMap bg1="lt1" tx1="dk1" bg2="lt2" tx2="dk2" accent1="accent1" accent2="accent2" accent3="accent3" accent4="accent4" accent5="accent5" accent6="accent6" hlink="hlink" folHlink="folHlink"/>
  <p:notesStyle>
    <a:lvl1pPr algn="l" defTabSz="3919583" rtl="0" eaLnBrk="0" fontAlgn="base" hangingPunct="0">
      <a:spcBef>
        <a:spcPct val="30000"/>
      </a:spcBef>
      <a:spcAft>
        <a:spcPct val="0"/>
      </a:spcAft>
      <a:defRPr sz="5200" kern="1200">
        <a:solidFill>
          <a:schemeClr val="tx1"/>
        </a:solidFill>
        <a:latin typeface="+mn-lt"/>
        <a:ea typeface="+mn-ea"/>
        <a:cs typeface="+mn-cs"/>
      </a:defRPr>
    </a:lvl1pPr>
    <a:lvl2pPr marL="1959791" algn="l" defTabSz="3919583" rtl="0" eaLnBrk="0" fontAlgn="base" hangingPunct="0">
      <a:spcBef>
        <a:spcPct val="30000"/>
      </a:spcBef>
      <a:spcAft>
        <a:spcPct val="0"/>
      </a:spcAft>
      <a:defRPr sz="5200" kern="1200">
        <a:solidFill>
          <a:schemeClr val="tx1"/>
        </a:solidFill>
        <a:latin typeface="+mn-lt"/>
        <a:ea typeface="+mn-ea"/>
        <a:cs typeface="+mn-cs"/>
      </a:defRPr>
    </a:lvl2pPr>
    <a:lvl3pPr marL="3919583" algn="l" defTabSz="3919583" rtl="0" eaLnBrk="0" fontAlgn="base" hangingPunct="0">
      <a:spcBef>
        <a:spcPct val="30000"/>
      </a:spcBef>
      <a:spcAft>
        <a:spcPct val="0"/>
      </a:spcAft>
      <a:defRPr sz="5200" kern="1200">
        <a:solidFill>
          <a:schemeClr val="tx1"/>
        </a:solidFill>
        <a:latin typeface="+mn-lt"/>
        <a:ea typeface="+mn-ea"/>
        <a:cs typeface="+mn-cs"/>
      </a:defRPr>
    </a:lvl3pPr>
    <a:lvl4pPr marL="5881055" algn="l" defTabSz="3919583" rtl="0" eaLnBrk="0" fontAlgn="base" hangingPunct="0">
      <a:spcBef>
        <a:spcPct val="30000"/>
      </a:spcBef>
      <a:spcAft>
        <a:spcPct val="0"/>
      </a:spcAft>
      <a:defRPr sz="5200" kern="1200">
        <a:solidFill>
          <a:schemeClr val="tx1"/>
        </a:solidFill>
        <a:latin typeface="+mn-lt"/>
        <a:ea typeface="+mn-ea"/>
        <a:cs typeface="+mn-cs"/>
      </a:defRPr>
    </a:lvl4pPr>
    <a:lvl5pPr marL="7840846" algn="l" defTabSz="3919583" rtl="0" eaLnBrk="0" fontAlgn="base" hangingPunct="0">
      <a:spcBef>
        <a:spcPct val="30000"/>
      </a:spcBef>
      <a:spcAft>
        <a:spcPct val="0"/>
      </a:spcAft>
      <a:defRPr sz="5200" kern="1200">
        <a:solidFill>
          <a:schemeClr val="tx1"/>
        </a:solidFill>
        <a:latin typeface="+mn-lt"/>
        <a:ea typeface="+mn-ea"/>
        <a:cs typeface="+mn-cs"/>
      </a:defRPr>
    </a:lvl5pPr>
    <a:lvl6pPr marL="9802108" algn="l" defTabSz="3920844" rtl="0" eaLnBrk="1" latinLnBrk="0" hangingPunct="1">
      <a:defRPr sz="5200" kern="1200">
        <a:solidFill>
          <a:schemeClr val="tx1"/>
        </a:solidFill>
        <a:latin typeface="+mn-lt"/>
        <a:ea typeface="+mn-ea"/>
        <a:cs typeface="+mn-cs"/>
      </a:defRPr>
    </a:lvl6pPr>
    <a:lvl7pPr marL="11762530" algn="l" defTabSz="3920844" rtl="0" eaLnBrk="1" latinLnBrk="0" hangingPunct="1">
      <a:defRPr sz="5200" kern="1200">
        <a:solidFill>
          <a:schemeClr val="tx1"/>
        </a:solidFill>
        <a:latin typeface="+mn-lt"/>
        <a:ea typeface="+mn-ea"/>
        <a:cs typeface="+mn-cs"/>
      </a:defRPr>
    </a:lvl7pPr>
    <a:lvl8pPr marL="13722952" algn="l" defTabSz="3920844" rtl="0" eaLnBrk="1" latinLnBrk="0" hangingPunct="1">
      <a:defRPr sz="5200" kern="1200">
        <a:solidFill>
          <a:schemeClr val="tx1"/>
        </a:solidFill>
        <a:latin typeface="+mn-lt"/>
        <a:ea typeface="+mn-ea"/>
        <a:cs typeface="+mn-cs"/>
      </a:defRPr>
    </a:lvl8pPr>
    <a:lvl9pPr marL="15683374" algn="l" defTabSz="3920844" rtl="0" eaLnBrk="1" latinLnBrk="0" hangingPunct="1">
      <a:defRPr sz="5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6588" y="744538"/>
            <a:ext cx="2981325" cy="37258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010F72-8AE0-44CB-9A8A-A517C6458426}" type="slidenum">
              <a:rPr lang="en-US" smtClean="0"/>
              <a:pPr/>
              <a:t>1</a:t>
            </a:fld>
            <a:endParaRPr lang="en-US" dirty="0"/>
          </a:p>
        </p:txBody>
      </p:sp>
    </p:spTree>
    <p:extLst>
      <p:ext uri="{BB962C8B-B14F-4D97-AF65-F5344CB8AC3E}">
        <p14:creationId xmlns:p14="http://schemas.microsoft.com/office/powerpoint/2010/main" val="873693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20542" y="20402550"/>
            <a:ext cx="20162520" cy="9201150"/>
          </a:xfrm>
        </p:spPr>
        <p:txBody>
          <a:bodyPr/>
          <a:lstStyle>
            <a:lvl1pPr marL="0" indent="0" algn="ctr">
              <a:buNone/>
              <a:defRPr>
                <a:solidFill>
                  <a:schemeClr val="tx1">
                    <a:tint val="75000"/>
                  </a:schemeClr>
                </a:solidFill>
              </a:defRPr>
            </a:lvl1pPr>
            <a:lvl2pPr marL="1960421" indent="0" algn="ctr">
              <a:buNone/>
              <a:defRPr>
                <a:solidFill>
                  <a:schemeClr val="tx1">
                    <a:tint val="75000"/>
                  </a:schemeClr>
                </a:solidFill>
              </a:defRPr>
            </a:lvl2pPr>
            <a:lvl3pPr marL="3920844" indent="0" algn="ctr">
              <a:buNone/>
              <a:defRPr>
                <a:solidFill>
                  <a:schemeClr val="tx1">
                    <a:tint val="75000"/>
                  </a:schemeClr>
                </a:solidFill>
              </a:defRPr>
            </a:lvl3pPr>
            <a:lvl4pPr marL="5881266" indent="0" algn="ctr">
              <a:buNone/>
              <a:defRPr>
                <a:solidFill>
                  <a:schemeClr val="tx1">
                    <a:tint val="75000"/>
                  </a:schemeClr>
                </a:solidFill>
              </a:defRPr>
            </a:lvl4pPr>
            <a:lvl5pPr marL="7841687" indent="0" algn="ctr">
              <a:buNone/>
              <a:defRPr>
                <a:solidFill>
                  <a:schemeClr val="tx1">
                    <a:tint val="75000"/>
                  </a:schemeClr>
                </a:solidFill>
              </a:defRPr>
            </a:lvl5pPr>
            <a:lvl6pPr marL="9802108" indent="0" algn="ctr">
              <a:buNone/>
              <a:defRPr>
                <a:solidFill>
                  <a:schemeClr val="tx1">
                    <a:tint val="75000"/>
                  </a:schemeClr>
                </a:solidFill>
              </a:defRPr>
            </a:lvl6pPr>
            <a:lvl7pPr marL="11762530" indent="0" algn="ctr">
              <a:buNone/>
              <a:defRPr>
                <a:solidFill>
                  <a:schemeClr val="tx1">
                    <a:tint val="75000"/>
                  </a:schemeClr>
                </a:solidFill>
              </a:defRPr>
            </a:lvl7pPr>
            <a:lvl8pPr marL="13722952" indent="0" algn="ctr">
              <a:buNone/>
              <a:defRPr>
                <a:solidFill>
                  <a:schemeClr val="tx1">
                    <a:tint val="75000"/>
                  </a:schemeClr>
                </a:solidFill>
              </a:defRPr>
            </a:lvl8pPr>
            <a:lvl9pPr marL="1568337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A94463D-3D43-4BD7-B788-DA8D15FB818C}" type="datetimeFigureOut">
              <a:rPr lang="en-US"/>
              <a:pPr>
                <a:defRPr/>
              </a:pPr>
              <a:t>9/7/2017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95C7171-7763-4CCC-AD98-D333C96C15E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CDE685-F0A5-4BFA-BB46-44917659122C}" type="datetimeFigureOut">
              <a:rPr lang="en-US"/>
              <a:pPr>
                <a:defRPr/>
              </a:pPr>
              <a:t>9/7/2017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750E632-6C6D-4D9B-9139-0181897BE01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3644" y="9001125"/>
            <a:ext cx="21457680" cy="191757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70601" y="9001125"/>
            <a:ext cx="63902988" cy="191757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092AE1-711D-4F16-BD95-B4C7C5A74930}" type="datetimeFigureOut">
              <a:rPr lang="en-US"/>
              <a:pPr>
                <a:defRPr/>
              </a:pPr>
              <a:t>9/7/2017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6A795AB-6E35-45B5-9ABC-B3D3B8E288A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8EE9F0-AD99-4B65-83E7-13FF828C7EC8}" type="datetimeFigureOut">
              <a:rPr lang="en-US"/>
              <a:pPr>
                <a:defRPr/>
              </a:pPr>
              <a:t>9/7/2017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85A91FE-4DD7-468E-B40A-E4AD448530C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6228"/>
            <a:ext cx="24483060" cy="7150894"/>
          </a:xfrm>
        </p:spPr>
        <p:txBody>
          <a:bodyPr anchor="t"/>
          <a:lstStyle>
            <a:lvl1pPr algn="l">
              <a:defRPr sz="17200" b="1" cap="all"/>
            </a:lvl1pPr>
          </a:lstStyle>
          <a:p>
            <a:r>
              <a:rPr lang="en-US" smtClean="0"/>
              <a:t>Click to edit Master title style</a:t>
            </a:r>
            <a:endParaRPr lang="en-US"/>
          </a:p>
        </p:txBody>
      </p:sp>
      <p:sp>
        <p:nvSpPr>
          <p:cNvPr id="3" name="Text Placeholder 2"/>
          <p:cNvSpPr>
            <a:spLocks noGrp="1"/>
          </p:cNvSpPr>
          <p:nvPr>
            <p:ph type="body" idx="1"/>
          </p:nvPr>
        </p:nvSpPr>
        <p:spPr>
          <a:xfrm>
            <a:off x="2275288" y="15260245"/>
            <a:ext cx="24483060" cy="7875982"/>
          </a:xfrm>
        </p:spPr>
        <p:txBody>
          <a:bodyPr anchor="b"/>
          <a:lstStyle>
            <a:lvl1pPr marL="0" indent="0">
              <a:buNone/>
              <a:defRPr sz="8600">
                <a:solidFill>
                  <a:schemeClr val="tx1">
                    <a:tint val="75000"/>
                  </a:schemeClr>
                </a:solidFill>
              </a:defRPr>
            </a:lvl1pPr>
            <a:lvl2pPr marL="1960421" indent="0">
              <a:buNone/>
              <a:defRPr sz="7700">
                <a:solidFill>
                  <a:schemeClr val="tx1">
                    <a:tint val="75000"/>
                  </a:schemeClr>
                </a:solidFill>
              </a:defRPr>
            </a:lvl2pPr>
            <a:lvl3pPr marL="3920844" indent="0">
              <a:buNone/>
              <a:defRPr sz="6800">
                <a:solidFill>
                  <a:schemeClr val="tx1">
                    <a:tint val="75000"/>
                  </a:schemeClr>
                </a:solidFill>
              </a:defRPr>
            </a:lvl3pPr>
            <a:lvl4pPr marL="5881266" indent="0">
              <a:buNone/>
              <a:defRPr sz="6000">
                <a:solidFill>
                  <a:schemeClr val="tx1">
                    <a:tint val="75000"/>
                  </a:schemeClr>
                </a:solidFill>
              </a:defRPr>
            </a:lvl4pPr>
            <a:lvl5pPr marL="7841687" indent="0">
              <a:buNone/>
              <a:defRPr sz="6000">
                <a:solidFill>
                  <a:schemeClr val="tx1">
                    <a:tint val="75000"/>
                  </a:schemeClr>
                </a:solidFill>
              </a:defRPr>
            </a:lvl5pPr>
            <a:lvl6pPr marL="9802108" indent="0">
              <a:buNone/>
              <a:defRPr sz="6000">
                <a:solidFill>
                  <a:schemeClr val="tx1">
                    <a:tint val="75000"/>
                  </a:schemeClr>
                </a:solidFill>
              </a:defRPr>
            </a:lvl6pPr>
            <a:lvl7pPr marL="11762530" indent="0">
              <a:buNone/>
              <a:defRPr sz="6000">
                <a:solidFill>
                  <a:schemeClr val="tx1">
                    <a:tint val="75000"/>
                  </a:schemeClr>
                </a:solidFill>
              </a:defRPr>
            </a:lvl7pPr>
            <a:lvl8pPr marL="13722952" indent="0">
              <a:buNone/>
              <a:defRPr sz="6000">
                <a:solidFill>
                  <a:schemeClr val="tx1">
                    <a:tint val="75000"/>
                  </a:schemeClr>
                </a:solidFill>
              </a:defRPr>
            </a:lvl8pPr>
            <a:lvl9pPr marL="15683374" indent="0">
              <a:buNone/>
              <a:defRPr sz="6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1D8B18-B0F2-43E9-A957-057080153DF3}" type="datetimeFigureOut">
              <a:rPr lang="en-US"/>
              <a:pPr>
                <a:defRPr/>
              </a:pPr>
              <a:t>9/7/2017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0C7603-3D97-495B-9D07-D7290947C60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70599" y="52439892"/>
            <a:ext cx="42680336" cy="148318537"/>
          </a:xfrm>
        </p:spPr>
        <p:txBody>
          <a:bodyPr/>
          <a:lstStyle>
            <a:lvl1pPr>
              <a:defRPr sz="12000"/>
            </a:lvl1pPr>
            <a:lvl2pPr>
              <a:defRPr sz="104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930995" y="52439892"/>
            <a:ext cx="42680332" cy="148318537"/>
          </a:xfrm>
        </p:spPr>
        <p:txBody>
          <a:bodyPr/>
          <a:lstStyle>
            <a:lvl1pPr>
              <a:defRPr sz="12000"/>
            </a:lvl1pPr>
            <a:lvl2pPr>
              <a:defRPr sz="104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42A02AE-E436-42EC-B649-BD1B2B3AC631}" type="datetimeFigureOut">
              <a:rPr lang="en-US"/>
              <a:pPr>
                <a:defRPr/>
              </a:pPr>
              <a:t>9/7/2017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229D4F8-AFBB-458C-B4EA-FDD952A99B0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0182" y="1441850"/>
            <a:ext cx="25923240" cy="60007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40180" y="8059344"/>
            <a:ext cx="12726592" cy="3358750"/>
          </a:xfrm>
        </p:spPr>
        <p:txBody>
          <a:bodyPr anchor="b"/>
          <a:lstStyle>
            <a:lvl1pPr marL="0" indent="0">
              <a:buNone/>
              <a:defRPr sz="10400" b="1"/>
            </a:lvl1pPr>
            <a:lvl2pPr marL="1960421" indent="0">
              <a:buNone/>
              <a:defRPr sz="8600" b="1"/>
            </a:lvl2pPr>
            <a:lvl3pPr marL="3920844" indent="0">
              <a:buNone/>
              <a:defRPr sz="7700" b="1"/>
            </a:lvl3pPr>
            <a:lvl4pPr marL="5881266" indent="0">
              <a:buNone/>
              <a:defRPr sz="6800" b="1"/>
            </a:lvl4pPr>
            <a:lvl5pPr marL="7841687" indent="0">
              <a:buNone/>
              <a:defRPr sz="6800" b="1"/>
            </a:lvl5pPr>
            <a:lvl6pPr marL="9802108" indent="0">
              <a:buNone/>
              <a:defRPr sz="6800" b="1"/>
            </a:lvl6pPr>
            <a:lvl7pPr marL="11762530" indent="0">
              <a:buNone/>
              <a:defRPr sz="6800" b="1"/>
            </a:lvl7pPr>
            <a:lvl8pPr marL="13722952" indent="0">
              <a:buNone/>
              <a:defRPr sz="6800" b="1"/>
            </a:lvl8pPr>
            <a:lvl9pPr marL="15683374" indent="0">
              <a:buNone/>
              <a:defRPr sz="6800" b="1"/>
            </a:lvl9pPr>
          </a:lstStyle>
          <a:p>
            <a:pPr lvl="0"/>
            <a:r>
              <a:rPr lang="en-US" smtClean="0"/>
              <a:t>Click to edit Master text styles</a:t>
            </a:r>
          </a:p>
        </p:txBody>
      </p:sp>
      <p:sp>
        <p:nvSpPr>
          <p:cNvPr id="4" name="Content Placeholder 3"/>
          <p:cNvSpPr>
            <a:spLocks noGrp="1"/>
          </p:cNvSpPr>
          <p:nvPr>
            <p:ph sz="half" idx="2"/>
          </p:nvPr>
        </p:nvSpPr>
        <p:spPr>
          <a:xfrm>
            <a:off x="1440180" y="11418094"/>
            <a:ext cx="12726592" cy="20744262"/>
          </a:xfrm>
        </p:spPr>
        <p:txBody>
          <a:bodyPr/>
          <a:lstStyle>
            <a:lvl1pPr>
              <a:defRPr sz="10400"/>
            </a:lvl1pPr>
            <a:lvl2pPr>
              <a:defRPr sz="8600"/>
            </a:lvl2pPr>
            <a:lvl3pPr>
              <a:defRPr sz="7700"/>
            </a:lvl3pPr>
            <a:lvl4pPr>
              <a:defRPr sz="6800"/>
            </a:lvl4pPr>
            <a:lvl5pPr>
              <a:defRPr sz="6800"/>
            </a:lvl5pPr>
            <a:lvl6pPr>
              <a:defRPr sz="6800"/>
            </a:lvl6pPr>
            <a:lvl7pPr>
              <a:defRPr sz="6800"/>
            </a:lvl7pPr>
            <a:lvl8pPr>
              <a:defRPr sz="6800"/>
            </a:lvl8pPr>
            <a:lvl9pPr>
              <a:defRPr sz="6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4631831" y="8059344"/>
            <a:ext cx="12731592" cy="3358750"/>
          </a:xfrm>
        </p:spPr>
        <p:txBody>
          <a:bodyPr anchor="b"/>
          <a:lstStyle>
            <a:lvl1pPr marL="0" indent="0">
              <a:buNone/>
              <a:defRPr sz="10400" b="1"/>
            </a:lvl1pPr>
            <a:lvl2pPr marL="1960421" indent="0">
              <a:buNone/>
              <a:defRPr sz="8600" b="1"/>
            </a:lvl2pPr>
            <a:lvl3pPr marL="3920844" indent="0">
              <a:buNone/>
              <a:defRPr sz="7700" b="1"/>
            </a:lvl3pPr>
            <a:lvl4pPr marL="5881266" indent="0">
              <a:buNone/>
              <a:defRPr sz="6800" b="1"/>
            </a:lvl4pPr>
            <a:lvl5pPr marL="7841687" indent="0">
              <a:buNone/>
              <a:defRPr sz="6800" b="1"/>
            </a:lvl5pPr>
            <a:lvl6pPr marL="9802108" indent="0">
              <a:buNone/>
              <a:defRPr sz="6800" b="1"/>
            </a:lvl6pPr>
            <a:lvl7pPr marL="11762530" indent="0">
              <a:buNone/>
              <a:defRPr sz="6800" b="1"/>
            </a:lvl7pPr>
            <a:lvl8pPr marL="13722952" indent="0">
              <a:buNone/>
              <a:defRPr sz="6800" b="1"/>
            </a:lvl8pPr>
            <a:lvl9pPr marL="15683374" indent="0">
              <a:buNone/>
              <a:defRPr sz="6800" b="1"/>
            </a:lvl9pPr>
          </a:lstStyle>
          <a:p>
            <a:pPr lvl="0"/>
            <a:r>
              <a:rPr lang="en-US" smtClean="0"/>
              <a:t>Click to edit Master text styles</a:t>
            </a:r>
          </a:p>
        </p:txBody>
      </p:sp>
      <p:sp>
        <p:nvSpPr>
          <p:cNvPr id="6" name="Content Placeholder 5"/>
          <p:cNvSpPr>
            <a:spLocks noGrp="1"/>
          </p:cNvSpPr>
          <p:nvPr>
            <p:ph sz="quarter" idx="4"/>
          </p:nvPr>
        </p:nvSpPr>
        <p:spPr>
          <a:xfrm>
            <a:off x="14631831" y="11418094"/>
            <a:ext cx="12731592" cy="20744262"/>
          </a:xfrm>
        </p:spPr>
        <p:txBody>
          <a:bodyPr/>
          <a:lstStyle>
            <a:lvl1pPr>
              <a:defRPr sz="10400"/>
            </a:lvl1pPr>
            <a:lvl2pPr>
              <a:defRPr sz="8600"/>
            </a:lvl2pPr>
            <a:lvl3pPr>
              <a:defRPr sz="7700"/>
            </a:lvl3pPr>
            <a:lvl4pPr>
              <a:defRPr sz="6800"/>
            </a:lvl4pPr>
            <a:lvl5pPr>
              <a:defRPr sz="6800"/>
            </a:lvl5pPr>
            <a:lvl6pPr>
              <a:defRPr sz="6800"/>
            </a:lvl6pPr>
            <a:lvl7pPr>
              <a:defRPr sz="6800"/>
            </a:lvl7pPr>
            <a:lvl8pPr>
              <a:defRPr sz="6800"/>
            </a:lvl8pPr>
            <a:lvl9pPr>
              <a:defRPr sz="6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5C09391-8629-4D04-A8D1-6BA7CE9AC720}" type="datetimeFigureOut">
              <a:rPr lang="en-US"/>
              <a:pPr>
                <a:defRPr/>
              </a:pPr>
              <a:t>9/7/2017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FB5DAD4-0A9C-4DF1-B366-123A62E2975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A952F3-BD60-42A6-B28F-6B4E0C9A074B}" type="datetimeFigureOut">
              <a:rPr lang="en-US"/>
              <a:pPr>
                <a:defRPr/>
              </a:pPr>
              <a:t>9/7/2017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DF2513F-F400-4478-861A-7FBBAAA0A56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1C0F001-A10E-45EC-9CCB-289473568BE4}" type="datetimeFigureOut">
              <a:rPr lang="en-US"/>
              <a:pPr>
                <a:defRPr/>
              </a:pPr>
              <a:t>9/7/2017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8FDADA5-3291-4936-99F3-1351AF3CC61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0182" y="1433516"/>
            <a:ext cx="9476187" cy="6100763"/>
          </a:xfrm>
        </p:spPr>
        <p:txBody>
          <a:bodyPr anchor="b"/>
          <a:lstStyle>
            <a:lvl1pPr algn="l">
              <a:defRPr sz="8600" b="1"/>
            </a:lvl1pPr>
          </a:lstStyle>
          <a:p>
            <a:r>
              <a:rPr lang="en-US" smtClean="0"/>
              <a:t>Click to edit Master title style</a:t>
            </a:r>
            <a:endParaRPr lang="en-US"/>
          </a:p>
        </p:txBody>
      </p:sp>
      <p:sp>
        <p:nvSpPr>
          <p:cNvPr id="3" name="Content Placeholder 2"/>
          <p:cNvSpPr>
            <a:spLocks noGrp="1"/>
          </p:cNvSpPr>
          <p:nvPr>
            <p:ph idx="1"/>
          </p:nvPr>
        </p:nvSpPr>
        <p:spPr>
          <a:xfrm>
            <a:off x="11261410" y="1433520"/>
            <a:ext cx="16102012" cy="30728843"/>
          </a:xfrm>
        </p:spPr>
        <p:txBody>
          <a:bodyPr/>
          <a:lstStyle>
            <a:lvl1pPr>
              <a:defRPr sz="13700"/>
            </a:lvl1pPr>
            <a:lvl2pPr>
              <a:defRPr sz="12000"/>
            </a:lvl2pPr>
            <a:lvl3pPr>
              <a:defRPr sz="104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440182" y="7534279"/>
            <a:ext cx="9476187" cy="24628080"/>
          </a:xfrm>
        </p:spPr>
        <p:txBody>
          <a:bodyPr/>
          <a:lstStyle>
            <a:lvl1pPr marL="0" indent="0">
              <a:buNone/>
              <a:defRPr sz="6000"/>
            </a:lvl1pPr>
            <a:lvl2pPr marL="1960421" indent="0">
              <a:buNone/>
              <a:defRPr sz="5200"/>
            </a:lvl2pPr>
            <a:lvl3pPr marL="3920844" indent="0">
              <a:buNone/>
              <a:defRPr sz="4300"/>
            </a:lvl3pPr>
            <a:lvl4pPr marL="5881266" indent="0">
              <a:buNone/>
              <a:defRPr sz="3800"/>
            </a:lvl4pPr>
            <a:lvl5pPr marL="7841687" indent="0">
              <a:buNone/>
              <a:defRPr sz="3800"/>
            </a:lvl5pPr>
            <a:lvl6pPr marL="9802108" indent="0">
              <a:buNone/>
              <a:defRPr sz="3800"/>
            </a:lvl6pPr>
            <a:lvl7pPr marL="11762530" indent="0">
              <a:buNone/>
              <a:defRPr sz="3800"/>
            </a:lvl7pPr>
            <a:lvl8pPr marL="13722952" indent="0">
              <a:buNone/>
              <a:defRPr sz="3800"/>
            </a:lvl8pPr>
            <a:lvl9pPr marL="15683374" indent="0">
              <a:buNone/>
              <a:defRPr sz="38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C7410E6-DD20-4A5B-BBEF-65F4A42DC21F}" type="datetimeFigureOut">
              <a:rPr lang="en-US"/>
              <a:pPr>
                <a:defRPr/>
              </a:pPr>
              <a:t>9/7/2017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DBC5E55-5CC1-4770-B170-D7BDA76076D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45708" y="25203151"/>
            <a:ext cx="17282160" cy="2975374"/>
          </a:xfrm>
        </p:spPr>
        <p:txBody>
          <a:bodyPr anchor="b"/>
          <a:lstStyle>
            <a:lvl1pPr algn="l">
              <a:defRPr sz="8600" b="1"/>
            </a:lvl1pPr>
          </a:lstStyle>
          <a:p>
            <a:r>
              <a:rPr lang="en-US" smtClean="0"/>
              <a:t>Click to edit Master title style</a:t>
            </a:r>
            <a:endParaRPr lang="en-US"/>
          </a:p>
        </p:txBody>
      </p:sp>
      <p:sp>
        <p:nvSpPr>
          <p:cNvPr id="3" name="Picture Placeholder 2"/>
          <p:cNvSpPr>
            <a:spLocks noGrp="1"/>
          </p:cNvSpPr>
          <p:nvPr>
            <p:ph type="pic" idx="1"/>
          </p:nvPr>
        </p:nvSpPr>
        <p:spPr>
          <a:xfrm>
            <a:off x="5645708" y="3217069"/>
            <a:ext cx="17282160" cy="21602700"/>
          </a:xfrm>
        </p:spPr>
        <p:txBody>
          <a:bodyPr rtlCol="0">
            <a:normAutofit/>
          </a:bodyPr>
          <a:lstStyle>
            <a:lvl1pPr marL="0" indent="0">
              <a:buNone/>
              <a:defRPr sz="13700"/>
            </a:lvl1pPr>
            <a:lvl2pPr marL="1960421" indent="0">
              <a:buNone/>
              <a:defRPr sz="12000"/>
            </a:lvl2pPr>
            <a:lvl3pPr marL="3920844" indent="0">
              <a:buNone/>
              <a:defRPr sz="10400"/>
            </a:lvl3pPr>
            <a:lvl4pPr marL="5881266" indent="0">
              <a:buNone/>
              <a:defRPr sz="8600"/>
            </a:lvl4pPr>
            <a:lvl5pPr marL="7841687" indent="0">
              <a:buNone/>
              <a:defRPr sz="8600"/>
            </a:lvl5pPr>
            <a:lvl6pPr marL="9802108" indent="0">
              <a:buNone/>
              <a:defRPr sz="8600"/>
            </a:lvl6pPr>
            <a:lvl7pPr marL="11762530" indent="0">
              <a:buNone/>
              <a:defRPr sz="8600"/>
            </a:lvl7pPr>
            <a:lvl8pPr marL="13722952" indent="0">
              <a:buNone/>
              <a:defRPr sz="8600"/>
            </a:lvl8pPr>
            <a:lvl9pPr marL="15683374" indent="0">
              <a:buNone/>
              <a:defRPr sz="8600"/>
            </a:lvl9pPr>
          </a:lstStyle>
          <a:p>
            <a:pPr lvl="0"/>
            <a:endParaRPr lang="en-US" noProof="0" dirty="0"/>
          </a:p>
        </p:txBody>
      </p:sp>
      <p:sp>
        <p:nvSpPr>
          <p:cNvPr id="4" name="Text Placeholder 3"/>
          <p:cNvSpPr>
            <a:spLocks noGrp="1"/>
          </p:cNvSpPr>
          <p:nvPr>
            <p:ph type="body" sz="half" idx="2"/>
          </p:nvPr>
        </p:nvSpPr>
        <p:spPr>
          <a:xfrm>
            <a:off x="5645708" y="28178525"/>
            <a:ext cx="17282160" cy="4225526"/>
          </a:xfrm>
        </p:spPr>
        <p:txBody>
          <a:bodyPr/>
          <a:lstStyle>
            <a:lvl1pPr marL="0" indent="0">
              <a:buNone/>
              <a:defRPr sz="6000"/>
            </a:lvl1pPr>
            <a:lvl2pPr marL="1960421" indent="0">
              <a:buNone/>
              <a:defRPr sz="5200"/>
            </a:lvl2pPr>
            <a:lvl3pPr marL="3920844" indent="0">
              <a:buNone/>
              <a:defRPr sz="4300"/>
            </a:lvl3pPr>
            <a:lvl4pPr marL="5881266" indent="0">
              <a:buNone/>
              <a:defRPr sz="3800"/>
            </a:lvl4pPr>
            <a:lvl5pPr marL="7841687" indent="0">
              <a:buNone/>
              <a:defRPr sz="3800"/>
            </a:lvl5pPr>
            <a:lvl6pPr marL="9802108" indent="0">
              <a:buNone/>
              <a:defRPr sz="3800"/>
            </a:lvl6pPr>
            <a:lvl7pPr marL="11762530" indent="0">
              <a:buNone/>
              <a:defRPr sz="3800"/>
            </a:lvl7pPr>
            <a:lvl8pPr marL="13722952" indent="0">
              <a:buNone/>
              <a:defRPr sz="3800"/>
            </a:lvl8pPr>
            <a:lvl9pPr marL="15683374" indent="0">
              <a:buNone/>
              <a:defRPr sz="38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818413-1877-41EC-B419-B7FF7A2F8FB1}" type="datetimeFigureOut">
              <a:rPr lang="en-US"/>
              <a:pPr>
                <a:defRPr/>
              </a:pPr>
              <a:t>9/7/2017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0A89A27-34C1-41F9-AF85-C2F677EA97A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439865" y="1441450"/>
            <a:ext cx="25923876" cy="6000750"/>
          </a:xfrm>
          <a:prstGeom prst="rect">
            <a:avLst/>
          </a:prstGeom>
          <a:noFill/>
          <a:ln w="9525">
            <a:noFill/>
            <a:miter lim="800000"/>
            <a:headEnd/>
            <a:tailEnd/>
          </a:ln>
        </p:spPr>
        <p:txBody>
          <a:bodyPr vert="horz" wrap="square" lIns="392084" tIns="196043" rIns="392084" bIns="196043"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439865" y="8401050"/>
            <a:ext cx="25923876" cy="23761700"/>
          </a:xfrm>
          <a:prstGeom prst="rect">
            <a:avLst/>
          </a:prstGeom>
          <a:noFill/>
          <a:ln w="9525">
            <a:noFill/>
            <a:miter lim="800000"/>
            <a:headEnd/>
            <a:tailEnd/>
          </a:ln>
        </p:spPr>
        <p:txBody>
          <a:bodyPr vert="horz" wrap="square" lIns="392084" tIns="196043" rIns="392084" bIns="19604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1439865" y="33370838"/>
            <a:ext cx="6721476" cy="1917700"/>
          </a:xfrm>
          <a:prstGeom prst="rect">
            <a:avLst/>
          </a:prstGeom>
        </p:spPr>
        <p:txBody>
          <a:bodyPr vert="horz" lIns="392084" tIns="196043" rIns="392084" bIns="196043" rtlCol="0" anchor="ctr"/>
          <a:lstStyle>
            <a:lvl1pPr algn="l" defTabSz="3920844" fontAlgn="auto">
              <a:spcBef>
                <a:spcPts val="0"/>
              </a:spcBef>
              <a:spcAft>
                <a:spcPts val="0"/>
              </a:spcAft>
              <a:defRPr sz="5200">
                <a:solidFill>
                  <a:schemeClr val="tx1">
                    <a:tint val="75000"/>
                  </a:schemeClr>
                </a:solidFill>
                <a:latin typeface="+mn-lt"/>
              </a:defRPr>
            </a:lvl1pPr>
          </a:lstStyle>
          <a:p>
            <a:pPr>
              <a:defRPr/>
            </a:pPr>
            <a:fld id="{AEBCB1E7-F140-40FE-A94D-638A86DF99F6}" type="datetimeFigureOut">
              <a:rPr lang="en-US"/>
              <a:pPr>
                <a:defRPr/>
              </a:pPr>
              <a:t>9/7/2017</a:t>
            </a:fld>
            <a:endParaRPr lang="en-US" dirty="0"/>
          </a:p>
        </p:txBody>
      </p:sp>
      <p:sp>
        <p:nvSpPr>
          <p:cNvPr id="5" name="Footer Placeholder 4"/>
          <p:cNvSpPr>
            <a:spLocks noGrp="1"/>
          </p:cNvSpPr>
          <p:nvPr>
            <p:ph type="ftr" sz="quarter" idx="3"/>
          </p:nvPr>
        </p:nvSpPr>
        <p:spPr>
          <a:xfrm>
            <a:off x="9840915" y="33370838"/>
            <a:ext cx="9121775" cy="1917700"/>
          </a:xfrm>
          <a:prstGeom prst="rect">
            <a:avLst/>
          </a:prstGeom>
        </p:spPr>
        <p:txBody>
          <a:bodyPr vert="horz" lIns="392084" tIns="196043" rIns="392084" bIns="196043" rtlCol="0" anchor="ctr"/>
          <a:lstStyle>
            <a:lvl1pPr algn="ctr" defTabSz="3920844" fontAlgn="auto">
              <a:spcBef>
                <a:spcPts val="0"/>
              </a:spcBef>
              <a:spcAft>
                <a:spcPts val="0"/>
              </a:spcAft>
              <a:defRPr sz="5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20642265" y="33370838"/>
            <a:ext cx="6721476" cy="1917700"/>
          </a:xfrm>
          <a:prstGeom prst="rect">
            <a:avLst/>
          </a:prstGeom>
        </p:spPr>
        <p:txBody>
          <a:bodyPr vert="horz" lIns="392084" tIns="196043" rIns="392084" bIns="196043" rtlCol="0" anchor="ctr"/>
          <a:lstStyle>
            <a:lvl1pPr algn="r" defTabSz="3920844" fontAlgn="auto">
              <a:spcBef>
                <a:spcPts val="0"/>
              </a:spcBef>
              <a:spcAft>
                <a:spcPts val="0"/>
              </a:spcAft>
              <a:defRPr sz="5200">
                <a:solidFill>
                  <a:schemeClr val="tx1">
                    <a:tint val="75000"/>
                  </a:schemeClr>
                </a:solidFill>
                <a:latin typeface="+mn-lt"/>
              </a:defRPr>
            </a:lvl1pPr>
          </a:lstStyle>
          <a:p>
            <a:pPr>
              <a:defRPr/>
            </a:pPr>
            <a:fld id="{498C373D-6775-422B-996D-7A810718D19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3919583" rtl="0" eaLnBrk="0" fontAlgn="base" hangingPunct="0">
        <a:spcBef>
          <a:spcPct val="0"/>
        </a:spcBef>
        <a:spcAft>
          <a:spcPct val="0"/>
        </a:spcAft>
        <a:defRPr sz="18800" kern="1200">
          <a:solidFill>
            <a:schemeClr val="tx1"/>
          </a:solidFill>
          <a:latin typeface="+mj-lt"/>
          <a:ea typeface="+mj-ea"/>
          <a:cs typeface="+mj-cs"/>
        </a:defRPr>
      </a:lvl1pPr>
      <a:lvl2pPr algn="ctr" defTabSz="3919583" rtl="0" eaLnBrk="0" fontAlgn="base" hangingPunct="0">
        <a:spcBef>
          <a:spcPct val="0"/>
        </a:spcBef>
        <a:spcAft>
          <a:spcPct val="0"/>
        </a:spcAft>
        <a:defRPr sz="18800">
          <a:solidFill>
            <a:schemeClr val="tx1"/>
          </a:solidFill>
          <a:latin typeface="Calibri" pitchFamily="34" charset="0"/>
        </a:defRPr>
      </a:lvl2pPr>
      <a:lvl3pPr algn="ctr" defTabSz="3919583" rtl="0" eaLnBrk="0" fontAlgn="base" hangingPunct="0">
        <a:spcBef>
          <a:spcPct val="0"/>
        </a:spcBef>
        <a:spcAft>
          <a:spcPct val="0"/>
        </a:spcAft>
        <a:defRPr sz="18800">
          <a:solidFill>
            <a:schemeClr val="tx1"/>
          </a:solidFill>
          <a:latin typeface="Calibri" pitchFamily="34" charset="0"/>
        </a:defRPr>
      </a:lvl3pPr>
      <a:lvl4pPr algn="ctr" defTabSz="3919583" rtl="0" eaLnBrk="0" fontAlgn="base" hangingPunct="0">
        <a:spcBef>
          <a:spcPct val="0"/>
        </a:spcBef>
        <a:spcAft>
          <a:spcPct val="0"/>
        </a:spcAft>
        <a:defRPr sz="18800">
          <a:solidFill>
            <a:schemeClr val="tx1"/>
          </a:solidFill>
          <a:latin typeface="Calibri" pitchFamily="34" charset="0"/>
        </a:defRPr>
      </a:lvl4pPr>
      <a:lvl5pPr algn="ctr" defTabSz="3919583" rtl="0" eaLnBrk="0" fontAlgn="base" hangingPunct="0">
        <a:spcBef>
          <a:spcPct val="0"/>
        </a:spcBef>
        <a:spcAft>
          <a:spcPct val="0"/>
        </a:spcAft>
        <a:defRPr sz="18800">
          <a:solidFill>
            <a:schemeClr val="tx1"/>
          </a:solidFill>
          <a:latin typeface="Calibri" pitchFamily="34" charset="0"/>
        </a:defRPr>
      </a:lvl5pPr>
      <a:lvl6pPr marL="484065" algn="ctr" defTabSz="3919583" rtl="0" fontAlgn="base">
        <a:spcBef>
          <a:spcPct val="0"/>
        </a:spcBef>
        <a:spcAft>
          <a:spcPct val="0"/>
        </a:spcAft>
        <a:defRPr sz="18800">
          <a:solidFill>
            <a:schemeClr val="tx1"/>
          </a:solidFill>
          <a:latin typeface="Calibri" pitchFamily="34" charset="0"/>
        </a:defRPr>
      </a:lvl6pPr>
      <a:lvl7pPr marL="968130" algn="ctr" defTabSz="3919583" rtl="0" fontAlgn="base">
        <a:spcBef>
          <a:spcPct val="0"/>
        </a:spcBef>
        <a:spcAft>
          <a:spcPct val="0"/>
        </a:spcAft>
        <a:defRPr sz="18800">
          <a:solidFill>
            <a:schemeClr val="tx1"/>
          </a:solidFill>
          <a:latin typeface="Calibri" pitchFamily="34" charset="0"/>
        </a:defRPr>
      </a:lvl7pPr>
      <a:lvl8pPr marL="1452195" algn="ctr" defTabSz="3919583" rtl="0" fontAlgn="base">
        <a:spcBef>
          <a:spcPct val="0"/>
        </a:spcBef>
        <a:spcAft>
          <a:spcPct val="0"/>
        </a:spcAft>
        <a:defRPr sz="18800">
          <a:solidFill>
            <a:schemeClr val="tx1"/>
          </a:solidFill>
          <a:latin typeface="Calibri" pitchFamily="34" charset="0"/>
        </a:defRPr>
      </a:lvl8pPr>
      <a:lvl9pPr marL="1936260" algn="ctr" defTabSz="3919583" rtl="0" fontAlgn="base">
        <a:spcBef>
          <a:spcPct val="0"/>
        </a:spcBef>
        <a:spcAft>
          <a:spcPct val="0"/>
        </a:spcAft>
        <a:defRPr sz="18800">
          <a:solidFill>
            <a:schemeClr val="tx1"/>
          </a:solidFill>
          <a:latin typeface="Calibri" pitchFamily="34" charset="0"/>
        </a:defRPr>
      </a:lvl9pPr>
    </p:titleStyle>
    <p:bodyStyle>
      <a:lvl1pPr marL="1469003" indent="-1469003" algn="l" defTabSz="3919583" rtl="0" eaLnBrk="0" fontAlgn="base" hangingPunct="0">
        <a:spcBef>
          <a:spcPct val="20000"/>
        </a:spcBef>
        <a:spcAft>
          <a:spcPct val="0"/>
        </a:spcAft>
        <a:buFont typeface="Arial" pitchFamily="34" charset="0"/>
        <a:buChar char="•"/>
        <a:defRPr sz="13700" kern="1200">
          <a:solidFill>
            <a:schemeClr val="tx1"/>
          </a:solidFill>
          <a:latin typeface="+mn-lt"/>
          <a:ea typeface="+mn-ea"/>
          <a:cs typeface="+mn-cs"/>
        </a:defRPr>
      </a:lvl1pPr>
      <a:lvl2pPr marL="3185081" indent="-1223609" algn="l" defTabSz="3919583" rtl="0" eaLnBrk="0" fontAlgn="base" hangingPunct="0">
        <a:spcBef>
          <a:spcPct val="20000"/>
        </a:spcBef>
        <a:spcAft>
          <a:spcPct val="0"/>
        </a:spcAft>
        <a:buFont typeface="Arial" pitchFamily="34" charset="0"/>
        <a:buChar char="–"/>
        <a:defRPr sz="12000" kern="1200">
          <a:solidFill>
            <a:schemeClr val="tx1"/>
          </a:solidFill>
          <a:latin typeface="+mn-lt"/>
          <a:ea typeface="+mn-ea"/>
          <a:cs typeface="+mn-cs"/>
        </a:defRPr>
      </a:lvl2pPr>
      <a:lvl3pPr marL="4899479" indent="-979896" algn="l" defTabSz="3919583" rtl="0" eaLnBrk="0" fontAlgn="base" hangingPunct="0">
        <a:spcBef>
          <a:spcPct val="20000"/>
        </a:spcBef>
        <a:spcAft>
          <a:spcPct val="0"/>
        </a:spcAft>
        <a:buFont typeface="Arial" pitchFamily="34" charset="0"/>
        <a:buChar char="•"/>
        <a:defRPr sz="10400" kern="1200">
          <a:solidFill>
            <a:schemeClr val="tx1"/>
          </a:solidFill>
          <a:latin typeface="+mn-lt"/>
          <a:ea typeface="+mn-ea"/>
          <a:cs typeface="+mn-cs"/>
        </a:defRPr>
      </a:lvl3pPr>
      <a:lvl4pPr marL="6860950" indent="-979896" algn="l" defTabSz="3919583" rtl="0" eaLnBrk="0" fontAlgn="base" hangingPunct="0">
        <a:spcBef>
          <a:spcPct val="20000"/>
        </a:spcBef>
        <a:spcAft>
          <a:spcPct val="0"/>
        </a:spcAft>
        <a:buFont typeface="Arial" pitchFamily="34" charset="0"/>
        <a:buChar char="–"/>
        <a:defRPr sz="8600" kern="1200">
          <a:solidFill>
            <a:schemeClr val="tx1"/>
          </a:solidFill>
          <a:latin typeface="+mn-lt"/>
          <a:ea typeface="+mn-ea"/>
          <a:cs typeface="+mn-cs"/>
        </a:defRPr>
      </a:lvl4pPr>
      <a:lvl5pPr marL="8820742" indent="-979896" algn="l" defTabSz="3919583" rtl="0" eaLnBrk="0" fontAlgn="base" hangingPunct="0">
        <a:spcBef>
          <a:spcPct val="20000"/>
        </a:spcBef>
        <a:spcAft>
          <a:spcPct val="0"/>
        </a:spcAft>
        <a:buFont typeface="Arial" pitchFamily="34" charset="0"/>
        <a:buChar char="»"/>
        <a:defRPr sz="8600" kern="1200">
          <a:solidFill>
            <a:schemeClr val="tx1"/>
          </a:solidFill>
          <a:latin typeface="+mn-lt"/>
          <a:ea typeface="+mn-ea"/>
          <a:cs typeface="+mn-cs"/>
        </a:defRPr>
      </a:lvl5pPr>
      <a:lvl6pPr marL="10782320" indent="-980212" algn="l" defTabSz="3920844" rtl="0" eaLnBrk="1" latinLnBrk="0" hangingPunct="1">
        <a:spcBef>
          <a:spcPct val="20000"/>
        </a:spcBef>
        <a:buFont typeface="Arial" pitchFamily="34" charset="0"/>
        <a:buChar char="•"/>
        <a:defRPr sz="8600" kern="1200">
          <a:solidFill>
            <a:schemeClr val="tx1"/>
          </a:solidFill>
          <a:latin typeface="+mn-lt"/>
          <a:ea typeface="+mn-ea"/>
          <a:cs typeface="+mn-cs"/>
        </a:defRPr>
      </a:lvl6pPr>
      <a:lvl7pPr marL="12742741" indent="-980212" algn="l" defTabSz="3920844" rtl="0" eaLnBrk="1" latinLnBrk="0" hangingPunct="1">
        <a:spcBef>
          <a:spcPct val="20000"/>
        </a:spcBef>
        <a:buFont typeface="Arial" pitchFamily="34" charset="0"/>
        <a:buChar char="•"/>
        <a:defRPr sz="8600" kern="1200">
          <a:solidFill>
            <a:schemeClr val="tx1"/>
          </a:solidFill>
          <a:latin typeface="+mn-lt"/>
          <a:ea typeface="+mn-ea"/>
          <a:cs typeface="+mn-cs"/>
        </a:defRPr>
      </a:lvl7pPr>
      <a:lvl8pPr marL="14703163" indent="-980212" algn="l" defTabSz="3920844" rtl="0" eaLnBrk="1" latinLnBrk="0" hangingPunct="1">
        <a:spcBef>
          <a:spcPct val="20000"/>
        </a:spcBef>
        <a:buFont typeface="Arial" pitchFamily="34" charset="0"/>
        <a:buChar char="•"/>
        <a:defRPr sz="8600" kern="1200">
          <a:solidFill>
            <a:schemeClr val="tx1"/>
          </a:solidFill>
          <a:latin typeface="+mn-lt"/>
          <a:ea typeface="+mn-ea"/>
          <a:cs typeface="+mn-cs"/>
        </a:defRPr>
      </a:lvl8pPr>
      <a:lvl9pPr marL="16663585" indent="-980212" algn="l" defTabSz="3920844" rtl="0" eaLnBrk="1" latinLnBrk="0" hangingPunct="1">
        <a:spcBef>
          <a:spcPct val="20000"/>
        </a:spcBef>
        <a:buFont typeface="Arial" pitchFamily="34" charset="0"/>
        <a:buChar char="•"/>
        <a:defRPr sz="8600" kern="1200">
          <a:solidFill>
            <a:schemeClr val="tx1"/>
          </a:solidFill>
          <a:latin typeface="+mn-lt"/>
          <a:ea typeface="+mn-ea"/>
          <a:cs typeface="+mn-cs"/>
        </a:defRPr>
      </a:lvl9pPr>
    </p:bodyStyle>
    <p:otherStyle>
      <a:defPPr>
        <a:defRPr lang="en-US"/>
      </a:defPPr>
      <a:lvl1pPr marL="0" algn="l" defTabSz="3920844" rtl="0" eaLnBrk="1" latinLnBrk="0" hangingPunct="1">
        <a:defRPr sz="7700" kern="1200">
          <a:solidFill>
            <a:schemeClr val="tx1"/>
          </a:solidFill>
          <a:latin typeface="+mn-lt"/>
          <a:ea typeface="+mn-ea"/>
          <a:cs typeface="+mn-cs"/>
        </a:defRPr>
      </a:lvl1pPr>
      <a:lvl2pPr marL="1960421" algn="l" defTabSz="3920844" rtl="0" eaLnBrk="1" latinLnBrk="0" hangingPunct="1">
        <a:defRPr sz="7700" kern="1200">
          <a:solidFill>
            <a:schemeClr val="tx1"/>
          </a:solidFill>
          <a:latin typeface="+mn-lt"/>
          <a:ea typeface="+mn-ea"/>
          <a:cs typeface="+mn-cs"/>
        </a:defRPr>
      </a:lvl2pPr>
      <a:lvl3pPr marL="3920844" algn="l" defTabSz="3920844" rtl="0" eaLnBrk="1" latinLnBrk="0" hangingPunct="1">
        <a:defRPr sz="7700" kern="1200">
          <a:solidFill>
            <a:schemeClr val="tx1"/>
          </a:solidFill>
          <a:latin typeface="+mn-lt"/>
          <a:ea typeface="+mn-ea"/>
          <a:cs typeface="+mn-cs"/>
        </a:defRPr>
      </a:lvl3pPr>
      <a:lvl4pPr marL="5881266" algn="l" defTabSz="3920844" rtl="0" eaLnBrk="1" latinLnBrk="0" hangingPunct="1">
        <a:defRPr sz="7700" kern="1200">
          <a:solidFill>
            <a:schemeClr val="tx1"/>
          </a:solidFill>
          <a:latin typeface="+mn-lt"/>
          <a:ea typeface="+mn-ea"/>
          <a:cs typeface="+mn-cs"/>
        </a:defRPr>
      </a:lvl4pPr>
      <a:lvl5pPr marL="7841687" algn="l" defTabSz="3920844" rtl="0" eaLnBrk="1" latinLnBrk="0" hangingPunct="1">
        <a:defRPr sz="7700" kern="1200">
          <a:solidFill>
            <a:schemeClr val="tx1"/>
          </a:solidFill>
          <a:latin typeface="+mn-lt"/>
          <a:ea typeface="+mn-ea"/>
          <a:cs typeface="+mn-cs"/>
        </a:defRPr>
      </a:lvl5pPr>
      <a:lvl6pPr marL="9802108" algn="l" defTabSz="3920844" rtl="0" eaLnBrk="1" latinLnBrk="0" hangingPunct="1">
        <a:defRPr sz="7700" kern="1200">
          <a:solidFill>
            <a:schemeClr val="tx1"/>
          </a:solidFill>
          <a:latin typeface="+mn-lt"/>
          <a:ea typeface="+mn-ea"/>
          <a:cs typeface="+mn-cs"/>
        </a:defRPr>
      </a:lvl6pPr>
      <a:lvl7pPr marL="11762530" algn="l" defTabSz="3920844" rtl="0" eaLnBrk="1" latinLnBrk="0" hangingPunct="1">
        <a:defRPr sz="7700" kern="1200">
          <a:solidFill>
            <a:schemeClr val="tx1"/>
          </a:solidFill>
          <a:latin typeface="+mn-lt"/>
          <a:ea typeface="+mn-ea"/>
          <a:cs typeface="+mn-cs"/>
        </a:defRPr>
      </a:lvl7pPr>
      <a:lvl8pPr marL="13722952" algn="l" defTabSz="3920844" rtl="0" eaLnBrk="1" latinLnBrk="0" hangingPunct="1">
        <a:defRPr sz="7700" kern="1200">
          <a:solidFill>
            <a:schemeClr val="tx1"/>
          </a:solidFill>
          <a:latin typeface="+mn-lt"/>
          <a:ea typeface="+mn-ea"/>
          <a:cs typeface="+mn-cs"/>
        </a:defRPr>
      </a:lvl8pPr>
      <a:lvl9pPr marL="15683374" algn="l" defTabSz="3920844" rtl="0" eaLnBrk="1" latinLnBrk="0" hangingPunct="1">
        <a:defRPr sz="7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chart" Target="../charts/chart2.xml"/><Relationship Id="rId3" Type="http://schemas.openxmlformats.org/officeDocument/2006/relationships/chart" Target="../charts/chart1.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jpg"/><Relationship Id="rId5" Type="http://schemas.openxmlformats.org/officeDocument/2006/relationships/image" Target="../media/image2.jpeg"/><Relationship Id="rId15" Type="http://schemas.openxmlformats.org/officeDocument/2006/relationships/image" Target="../media/image12.png"/><Relationship Id="rId10" Type="http://schemas.openxmlformats.org/officeDocument/2006/relationships/image" Target="../media/image7.png"/><Relationship Id="rId19" Type="http://schemas.openxmlformats.org/officeDocument/2006/relationships/image" Target="../media/image15.png"/><Relationship Id="rId4" Type="http://schemas.openxmlformats.org/officeDocument/2006/relationships/image" Target="../media/image1.gif"/><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hyperlink" Target="mailto:marjan.bozaghian@slu.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Rectangle 11"/>
          <p:cNvSpPr/>
          <p:nvPr/>
        </p:nvSpPr>
        <p:spPr>
          <a:xfrm>
            <a:off x="1102626" y="621881"/>
            <a:ext cx="26474400" cy="4469384"/>
          </a:xfrm>
          <a:prstGeom prst="rect">
            <a:avLst/>
          </a:prstGeom>
          <a:solidFill>
            <a:schemeClr val="tx1">
              <a:lumMod val="65000"/>
              <a:lumOff val="35000"/>
            </a:schemeClr>
          </a:solidFill>
          <a:ln>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2189" y="-5276"/>
            <a:ext cx="28899852" cy="360045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9063459" y="4254099"/>
            <a:ext cx="14401800" cy="769441"/>
          </a:xfrm>
          <a:prstGeom prst="rect">
            <a:avLst/>
          </a:prstGeom>
        </p:spPr>
        <p:txBody>
          <a:bodyPr>
            <a:spAutoFit/>
          </a:bodyPr>
          <a:lstStyle/>
          <a:p>
            <a:endParaRPr lang="en-GB" sz="4400" b="1" dirty="0">
              <a:ln w="18415" cmpd="sng">
                <a:noFill/>
                <a:prstDash val="solid"/>
              </a:ln>
              <a:cs typeface="Arial" panose="020B0604020202020204" pitchFamily="34" charset="0"/>
            </a:endParaRPr>
          </a:p>
        </p:txBody>
      </p:sp>
      <p:grpSp>
        <p:nvGrpSpPr>
          <p:cNvPr id="99" name="Group 98"/>
          <p:cNvGrpSpPr/>
          <p:nvPr/>
        </p:nvGrpSpPr>
        <p:grpSpPr>
          <a:xfrm>
            <a:off x="1102626" y="597818"/>
            <a:ext cx="26642917" cy="34488730"/>
            <a:chOff x="1102626" y="851380"/>
            <a:chExt cx="26642917" cy="34488730"/>
          </a:xfrm>
        </p:grpSpPr>
        <p:grpSp>
          <p:nvGrpSpPr>
            <p:cNvPr id="9" name="Group 8"/>
            <p:cNvGrpSpPr/>
            <p:nvPr/>
          </p:nvGrpSpPr>
          <p:grpSpPr>
            <a:xfrm>
              <a:off x="1102626" y="6139638"/>
              <a:ext cx="26474400" cy="8112613"/>
              <a:chOff x="-1257754" y="7400805"/>
              <a:chExt cx="32417683" cy="8112613"/>
            </a:xfrm>
          </p:grpSpPr>
          <p:grpSp>
            <p:nvGrpSpPr>
              <p:cNvPr id="20" name="Group 19"/>
              <p:cNvGrpSpPr/>
              <p:nvPr/>
            </p:nvGrpSpPr>
            <p:grpSpPr>
              <a:xfrm>
                <a:off x="-1257754" y="8029581"/>
                <a:ext cx="32417683" cy="7483837"/>
                <a:chOff x="-1114358" y="8257973"/>
                <a:chExt cx="18634331" cy="10260170"/>
              </a:xfrm>
            </p:grpSpPr>
            <p:sp>
              <p:nvSpPr>
                <p:cNvPr id="26" name="Rounded Rectangle 25"/>
                <p:cNvSpPr/>
                <p:nvPr/>
              </p:nvSpPr>
              <p:spPr>
                <a:xfrm>
                  <a:off x="-1114358" y="8257973"/>
                  <a:ext cx="18634331" cy="10260170"/>
                </a:xfrm>
                <a:prstGeom prst="roundRect">
                  <a:avLst/>
                </a:prstGeom>
                <a:solidFill>
                  <a:schemeClr val="bg1"/>
                </a:solidFill>
                <a:ln w="254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Box 4260"/>
                <p:cNvSpPr txBox="1">
                  <a:spLocks noChangeArrowheads="1"/>
                </p:cNvSpPr>
                <p:nvPr/>
              </p:nvSpPr>
              <p:spPr bwMode="auto">
                <a:xfrm>
                  <a:off x="-476703" y="8408988"/>
                  <a:ext cx="11278886" cy="9754592"/>
                </a:xfrm>
                <a:prstGeom prst="rect">
                  <a:avLst/>
                </a:prstGeom>
                <a:noFill/>
                <a:ln w="9525">
                  <a:noFill/>
                  <a:miter lim="800000"/>
                  <a:headEnd/>
                  <a:tailEnd/>
                </a:ln>
                <a:effectLst/>
              </p:spPr>
              <p:txBody>
                <a:bodyPr wrap="square" lIns="96813" tIns="48407" rIns="96813" bIns="48407">
                  <a:spAutoFit/>
                </a:bodyPr>
                <a:lstStyle/>
                <a:p>
                  <a:pPr algn="just"/>
                  <a:endParaRPr lang="en-US" sz="2400" dirty="0" smtClean="0">
                    <a:latin typeface="+mn-lt"/>
                    <a:cs typeface="Microsoft Sans Serif" panose="020B0604020202020204" pitchFamily="34" charset="0"/>
                  </a:endParaRPr>
                </a:p>
                <a:p>
                  <a:pPr algn="just"/>
                  <a:r>
                    <a:rPr lang="en-US" sz="2400" dirty="0">
                      <a:cs typeface="Arial" panose="020B0604020202020204" pitchFamily="34" charset="0"/>
                    </a:rPr>
                    <a:t>In order to achieve a continuous feedstock supply for power plants a large </a:t>
                  </a:r>
                  <a:r>
                    <a:rPr lang="en-US" sz="2400" dirty="0" smtClean="0">
                      <a:cs typeface="Arial" panose="020B0604020202020204" pitchFamily="34" charset="0"/>
                    </a:rPr>
                    <a:t>quantity </a:t>
                  </a:r>
                  <a:r>
                    <a:rPr lang="en-US" sz="2400" dirty="0">
                      <a:cs typeface="Arial" panose="020B0604020202020204" pitchFamily="34" charset="0"/>
                    </a:rPr>
                    <a:t>of harvested material must be stored for long-term periods. During storage, especially during right conditions of temperature, moisture and oxygen, solid agricultural fuels are susceptible to microbial activities. Microbial respiration not only </a:t>
                  </a:r>
                  <a:r>
                    <a:rPr lang="en-US" sz="2400" dirty="0" smtClean="0">
                      <a:cs typeface="Arial" panose="020B0604020202020204" pitchFamily="34" charset="0"/>
                    </a:rPr>
                    <a:t>leads </a:t>
                  </a:r>
                  <a:r>
                    <a:rPr lang="en-US" sz="2400" dirty="0">
                      <a:cs typeface="Arial" panose="020B0604020202020204" pitchFamily="34" charset="0"/>
                    </a:rPr>
                    <a:t>to loss of organic carbon, but also to an increased temperature in the stored fuel which may lead to self-ignition.</a:t>
                  </a:r>
                </a:p>
                <a:p>
                  <a:pPr algn="just"/>
                  <a:r>
                    <a:rPr lang="en-US" sz="2400" dirty="0">
                      <a:cs typeface="Arial" panose="020B0604020202020204" pitchFamily="34" charset="0"/>
                    </a:rPr>
                    <a:t> </a:t>
                  </a:r>
                </a:p>
                <a:p>
                  <a:pPr algn="just"/>
                  <a:r>
                    <a:rPr lang="en-US" sz="2400" dirty="0">
                      <a:cs typeface="Arial" panose="020B0604020202020204" pitchFamily="34" charset="0"/>
                    </a:rPr>
                    <a:t>There is on-going work studying the effect of adding Ca as </a:t>
                  </a:r>
                  <a:r>
                    <a:rPr lang="en-US" sz="2400" dirty="0" err="1">
                      <a:cs typeface="Arial" panose="020B0604020202020204" pitchFamily="34" charset="0"/>
                    </a:rPr>
                    <a:t>CaO</a:t>
                  </a:r>
                  <a:r>
                    <a:rPr lang="en-US" sz="2400" dirty="0">
                      <a:cs typeface="Arial" panose="020B0604020202020204" pitchFamily="34" charset="0"/>
                    </a:rPr>
                    <a:t> or CaCO</a:t>
                  </a:r>
                  <a:r>
                    <a:rPr lang="en-US" sz="2400" baseline="-25000" dirty="0">
                      <a:cs typeface="Arial" panose="020B0604020202020204" pitchFamily="34" charset="0"/>
                    </a:rPr>
                    <a:t>3</a:t>
                  </a:r>
                  <a:r>
                    <a:rPr lang="en-US" sz="2400" dirty="0">
                      <a:cs typeface="Arial" panose="020B0604020202020204" pitchFamily="34" charset="0"/>
                    </a:rPr>
                    <a:t> during storage of straw with the aim of creating an unfavorable alkaline microenvironment that prevents </a:t>
                  </a:r>
                  <a:r>
                    <a:rPr lang="en-US" sz="2400" dirty="0" smtClean="0">
                      <a:cs typeface="Arial" panose="020B0604020202020204" pitchFamily="34" charset="0"/>
                    </a:rPr>
                    <a:t>microbial </a:t>
                  </a:r>
                  <a:r>
                    <a:rPr lang="en-US" sz="2400" dirty="0">
                      <a:cs typeface="Arial" panose="020B0604020202020204" pitchFamily="34" charset="0"/>
                    </a:rPr>
                    <a:t>growth during storage. The effect of this amendment during storage is still being explored, but the effect in the combustion step of the process in terms of determining the potential of Ca-additives to positively affect overall ash chemistry have yet to be certainly quantified</a:t>
                  </a:r>
                  <a:r>
                    <a:rPr lang="en-US" sz="2400" dirty="0" smtClean="0">
                      <a:cs typeface="Arial" panose="020B0604020202020204" pitchFamily="34" charset="0"/>
                    </a:rPr>
                    <a:t>. </a:t>
                  </a:r>
                  <a:endParaRPr lang="en-US" sz="2400" dirty="0">
                    <a:cs typeface="Arial" panose="020B0604020202020204" pitchFamily="34" charset="0"/>
                  </a:endParaRPr>
                </a:p>
                <a:p>
                  <a:pPr algn="just"/>
                  <a:endParaRPr lang="en-US" sz="2400" dirty="0">
                    <a:cs typeface="Arial" panose="020B0604020202020204" pitchFamily="34" charset="0"/>
                  </a:endParaRPr>
                </a:p>
                <a:p>
                  <a:pPr algn="just"/>
                  <a:r>
                    <a:rPr lang="en-US" sz="2400" dirty="0">
                      <a:cs typeface="Arial" panose="020B0604020202020204" pitchFamily="34" charset="0"/>
                    </a:rPr>
                    <a:t>Utilization of agricultural crops for energy purposes in heat and power plants has proven to be challenging in numerous ways. Compared to woody fuels, agricultural fuels can cause severe ash-related operational problems in combined heat and power plants through by fouling, slagging and/or bed agglomeration due to their high concentrations of inorganic constituents. </a:t>
                  </a:r>
                </a:p>
                <a:p>
                  <a:pPr algn="just"/>
                  <a:endParaRPr lang="en-US" sz="2400" dirty="0">
                    <a:cs typeface="Arial" panose="020B0604020202020204" pitchFamily="34" charset="0"/>
                  </a:endParaRPr>
                </a:p>
                <a:p>
                  <a:pPr algn="just"/>
                  <a:r>
                    <a:rPr lang="en-US" sz="2400" dirty="0">
                      <a:cs typeface="Arial" panose="020B0604020202020204" pitchFamily="34" charset="0"/>
                    </a:rPr>
                    <a:t>The objective of the present study is therefore to determine the fouling and bed agglomeration characteristics during fluidized-bed combustion of barley straw stored with different dosages of Ca </a:t>
                  </a:r>
                  <a:r>
                    <a:rPr lang="en-US" sz="2400" dirty="0" smtClean="0">
                      <a:cs typeface="Arial" panose="020B0604020202020204" pitchFamily="34" charset="0"/>
                    </a:rPr>
                    <a:t>to </a:t>
                  </a:r>
                  <a:r>
                    <a:rPr lang="en-US" sz="2400" dirty="0">
                      <a:cs typeface="Arial" panose="020B0604020202020204" pitchFamily="34" charset="0"/>
                    </a:rPr>
                    <a:t>biomass </a:t>
                  </a:r>
                  <a:r>
                    <a:rPr lang="en-US" sz="2400" dirty="0" smtClean="0">
                      <a:cs typeface="Arial" panose="020B0604020202020204" pitchFamily="34" charset="0"/>
                    </a:rPr>
                    <a:t>with the main ash-forming elements shown in Figure 1, using </a:t>
                  </a:r>
                  <a:r>
                    <a:rPr lang="en-US" sz="2400" dirty="0">
                      <a:cs typeface="Arial" panose="020B0604020202020204" pitchFamily="34" charset="0"/>
                    </a:rPr>
                    <a:t>two types of bed materials, quartz and olivine</a:t>
                  </a:r>
                  <a:r>
                    <a:rPr lang="en-US" sz="2400" dirty="0" smtClean="0">
                      <a:cs typeface="Arial" panose="020B0604020202020204" pitchFamily="34" charset="0"/>
                    </a:rPr>
                    <a:t>. </a:t>
                  </a:r>
                  <a:endParaRPr lang="en-US" sz="2400" dirty="0">
                    <a:cs typeface="Arial" panose="020B0604020202020204" pitchFamily="34" charset="0"/>
                  </a:endParaRPr>
                </a:p>
              </p:txBody>
            </p:sp>
            <p:graphicFrame>
              <p:nvGraphicFramePr>
                <p:cNvPr id="25" name="Chart 24"/>
                <p:cNvGraphicFramePr>
                  <a:graphicFrameLocks/>
                </p:cNvGraphicFramePr>
                <p:nvPr>
                  <p:extLst>
                    <p:ext uri="{D42A27DB-BD31-4B8C-83A1-F6EECF244321}">
                      <p14:modId xmlns:p14="http://schemas.microsoft.com/office/powerpoint/2010/main" val="1826179217"/>
                    </p:ext>
                  </p:extLst>
                </p:nvPr>
              </p:nvGraphicFramePr>
              <p:xfrm>
                <a:off x="11642253" y="9477564"/>
                <a:ext cx="4989479" cy="7510298"/>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12485098" y="16653687"/>
                  <a:ext cx="3605822" cy="506346"/>
                </a:xfrm>
                <a:prstGeom prst="rect">
                  <a:avLst/>
                </a:prstGeom>
                <a:noFill/>
              </p:spPr>
              <p:txBody>
                <a:bodyPr wrap="square" rtlCol="0">
                  <a:spAutoFit/>
                </a:bodyPr>
                <a:lstStyle/>
                <a:p>
                  <a:r>
                    <a:rPr lang="en-GB" sz="1800" b="1" dirty="0" smtClean="0">
                      <a:cs typeface="Arial" panose="020B0604020202020204" pitchFamily="34" charset="0"/>
                    </a:rPr>
                    <a:t>Figure 1. Fuel fingerprint for used fuels.</a:t>
                  </a:r>
                  <a:endParaRPr lang="en-GB" sz="1800" b="1" dirty="0">
                    <a:cs typeface="Arial" panose="020B0604020202020204" pitchFamily="34" charset="0"/>
                  </a:endParaRPr>
                </a:p>
              </p:txBody>
            </p:sp>
          </p:grpSp>
          <p:sp>
            <p:nvSpPr>
              <p:cNvPr id="27" name="TextBox 26"/>
              <p:cNvSpPr txBox="1"/>
              <p:nvPr/>
            </p:nvSpPr>
            <p:spPr>
              <a:xfrm>
                <a:off x="-119593" y="7400805"/>
                <a:ext cx="5304951" cy="738664"/>
              </a:xfrm>
              <a:prstGeom prst="rect">
                <a:avLst/>
              </a:prstGeom>
              <a:noFill/>
            </p:spPr>
            <p:txBody>
              <a:bodyPr wrap="square" rtlCol="0">
                <a:spAutoFit/>
              </a:bodyPr>
              <a:lstStyle/>
              <a:p>
                <a:pPr algn="ctr"/>
                <a:r>
                  <a:rPr lang="en-GB" b="1" dirty="0" smtClean="0">
                    <a:cs typeface="Arial" panose="020B0604020202020204" pitchFamily="34" charset="0"/>
                  </a:rPr>
                  <a:t>INTRODUCTION</a:t>
                </a:r>
                <a:endParaRPr lang="en-GB" b="1" dirty="0">
                  <a:cs typeface="Arial" panose="020B0604020202020204" pitchFamily="34" charset="0"/>
                </a:endParaRPr>
              </a:p>
            </p:txBody>
          </p:sp>
        </p:grpSp>
        <p:grpSp>
          <p:nvGrpSpPr>
            <p:cNvPr id="19" name="Group 18"/>
            <p:cNvGrpSpPr/>
            <p:nvPr/>
          </p:nvGrpSpPr>
          <p:grpSpPr>
            <a:xfrm>
              <a:off x="1102626" y="14504268"/>
              <a:ext cx="26474400" cy="7315553"/>
              <a:chOff x="274704" y="17367765"/>
              <a:chExt cx="26474400" cy="7315553"/>
            </a:xfrm>
          </p:grpSpPr>
          <p:grpSp>
            <p:nvGrpSpPr>
              <p:cNvPr id="15" name="Group 14"/>
              <p:cNvGrpSpPr/>
              <p:nvPr/>
            </p:nvGrpSpPr>
            <p:grpSpPr>
              <a:xfrm>
                <a:off x="274704" y="17367765"/>
                <a:ext cx="26474400" cy="7315553"/>
                <a:chOff x="356437" y="17604347"/>
                <a:chExt cx="26474400" cy="7315553"/>
              </a:xfrm>
            </p:grpSpPr>
            <p:sp>
              <p:nvSpPr>
                <p:cNvPr id="29" name="Rektangel 57"/>
                <p:cNvSpPr/>
                <p:nvPr/>
              </p:nvSpPr>
              <p:spPr>
                <a:xfrm>
                  <a:off x="1949683" y="17604347"/>
                  <a:ext cx="6022441" cy="744090"/>
                </a:xfrm>
                <a:prstGeom prst="rect">
                  <a:avLst/>
                </a:prstGeom>
              </p:spPr>
              <p:txBody>
                <a:bodyPr wrap="square" lIns="96813" tIns="48407" rIns="96813" bIns="48407">
                  <a:spAutoFit/>
                </a:bodyPr>
                <a:lstStyle/>
                <a:p>
                  <a:r>
                    <a:rPr lang="en-US" b="1" dirty="0" smtClean="0">
                      <a:cs typeface="Arial" panose="020B0604020202020204" pitchFamily="34" charset="0"/>
                    </a:rPr>
                    <a:t>METHODOLOGY</a:t>
                  </a:r>
                  <a:endParaRPr lang="en-US" dirty="0">
                    <a:latin typeface="+mn-lt"/>
                  </a:endParaRPr>
                </a:p>
              </p:txBody>
            </p:sp>
            <p:sp>
              <p:nvSpPr>
                <p:cNvPr id="32" name="Rounded Rectangle 31"/>
                <p:cNvSpPr/>
                <p:nvPr/>
              </p:nvSpPr>
              <p:spPr>
                <a:xfrm>
                  <a:off x="356437" y="18227500"/>
                  <a:ext cx="26474400" cy="6692400"/>
                </a:xfrm>
                <a:prstGeom prst="roundRect">
                  <a:avLst/>
                </a:prstGeom>
                <a:solidFill>
                  <a:schemeClr val="bg1"/>
                </a:solidFill>
                <a:ln w="254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p:cNvGrpSpPr/>
              <p:nvPr/>
            </p:nvGrpSpPr>
            <p:grpSpPr>
              <a:xfrm>
                <a:off x="1194134" y="18332477"/>
                <a:ext cx="24496449" cy="6092421"/>
                <a:chOff x="1194134" y="18332477"/>
                <a:chExt cx="24496449" cy="6092421"/>
              </a:xfrm>
            </p:grpSpPr>
            <p:pic>
              <p:nvPicPr>
                <p:cNvPr id="77" name="Picture 7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6946" y="19346831"/>
                  <a:ext cx="5078364" cy="5078067"/>
                </a:xfrm>
                <a:prstGeom prst="rect">
                  <a:avLst/>
                </a:prstGeom>
              </p:spPr>
            </p:pic>
            <p:cxnSp>
              <p:nvCxnSpPr>
                <p:cNvPr id="79" name="Straight Arrow Connector 78"/>
                <p:cNvCxnSpPr/>
                <p:nvPr/>
              </p:nvCxnSpPr>
              <p:spPr>
                <a:xfrm>
                  <a:off x="11067851" y="21684787"/>
                  <a:ext cx="1525138"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9282908" y="22546209"/>
                  <a:ext cx="2719297" cy="830997"/>
                </a:xfrm>
                <a:prstGeom prst="rect">
                  <a:avLst/>
                </a:prstGeom>
                <a:noFill/>
              </p:spPr>
              <p:txBody>
                <a:bodyPr wrap="square" rtlCol="0">
                  <a:spAutoFit/>
                </a:bodyPr>
                <a:lstStyle/>
                <a:p>
                  <a:r>
                    <a:rPr lang="en-GB" sz="1600" dirty="0" smtClean="0"/>
                    <a:t>Grain size of quartz and olivine bed materials used were 200-250 </a:t>
                  </a:r>
                  <a:r>
                    <a:rPr lang="el-GR" sz="1600" dirty="0" smtClean="0">
                      <a:latin typeface="Calibri"/>
                    </a:rPr>
                    <a:t>μ</a:t>
                  </a:r>
                  <a:r>
                    <a:rPr lang="sv-SE" sz="1600" dirty="0" smtClean="0">
                      <a:latin typeface="Calibri"/>
                    </a:rPr>
                    <a:t>m</a:t>
                  </a:r>
                  <a:endParaRPr lang="en-GB" sz="1600" dirty="0"/>
                </a:p>
              </p:txBody>
            </p:sp>
            <p:grpSp>
              <p:nvGrpSpPr>
                <p:cNvPr id="36" name="Group 35"/>
                <p:cNvGrpSpPr/>
                <p:nvPr/>
              </p:nvGrpSpPr>
              <p:grpSpPr>
                <a:xfrm>
                  <a:off x="12919257" y="18947601"/>
                  <a:ext cx="12730211" cy="5126822"/>
                  <a:chOff x="6625537" y="23294419"/>
                  <a:chExt cx="12729464" cy="5126822"/>
                </a:xfrm>
              </p:grpSpPr>
              <p:grpSp>
                <p:nvGrpSpPr>
                  <p:cNvPr id="39" name="Group 38"/>
                  <p:cNvGrpSpPr/>
                  <p:nvPr/>
                </p:nvGrpSpPr>
                <p:grpSpPr>
                  <a:xfrm>
                    <a:off x="6625537" y="23294419"/>
                    <a:ext cx="12202603" cy="4884029"/>
                    <a:chOff x="6625537" y="23294419"/>
                    <a:chExt cx="12202603" cy="4884029"/>
                  </a:xfrm>
                </p:grpSpPr>
                <p:grpSp>
                  <p:nvGrpSpPr>
                    <p:cNvPr id="43" name="Group 42"/>
                    <p:cNvGrpSpPr/>
                    <p:nvPr/>
                  </p:nvGrpSpPr>
                  <p:grpSpPr>
                    <a:xfrm>
                      <a:off x="6625537" y="23294419"/>
                      <a:ext cx="12202603" cy="2608749"/>
                      <a:chOff x="7109057" y="23294419"/>
                      <a:chExt cx="12202603" cy="2608749"/>
                    </a:xfrm>
                  </p:grpSpPr>
                  <p:grpSp>
                    <p:nvGrpSpPr>
                      <p:cNvPr id="45" name="Group 44"/>
                      <p:cNvGrpSpPr/>
                      <p:nvPr/>
                    </p:nvGrpSpPr>
                    <p:grpSpPr>
                      <a:xfrm>
                        <a:off x="7109057" y="24142099"/>
                        <a:ext cx="12202603" cy="1761069"/>
                        <a:chOff x="7109057" y="24142099"/>
                        <a:chExt cx="12202603" cy="1761069"/>
                      </a:xfrm>
                    </p:grpSpPr>
                    <p:grpSp>
                      <p:nvGrpSpPr>
                        <p:cNvPr id="46" name="Group 45"/>
                        <p:cNvGrpSpPr/>
                        <p:nvPr/>
                      </p:nvGrpSpPr>
                      <p:grpSpPr>
                        <a:xfrm>
                          <a:off x="7109057" y="24142099"/>
                          <a:ext cx="12202603" cy="923162"/>
                          <a:chOff x="7109057" y="25321186"/>
                          <a:chExt cx="12202603" cy="923162"/>
                        </a:xfrm>
                      </p:grpSpPr>
                      <p:grpSp>
                        <p:nvGrpSpPr>
                          <p:cNvPr id="54" name="Group 53"/>
                          <p:cNvGrpSpPr/>
                          <p:nvPr/>
                        </p:nvGrpSpPr>
                        <p:grpSpPr>
                          <a:xfrm>
                            <a:off x="12680162" y="25321186"/>
                            <a:ext cx="1766169" cy="909446"/>
                            <a:chOff x="17172540" y="24747685"/>
                            <a:chExt cx="1942786" cy="909446"/>
                          </a:xfrm>
                        </p:grpSpPr>
                        <p:sp>
                          <p:nvSpPr>
                            <p:cNvPr id="71" name="TextBox 70"/>
                            <p:cNvSpPr txBox="1"/>
                            <p:nvPr/>
                          </p:nvSpPr>
                          <p:spPr>
                            <a:xfrm>
                              <a:off x="17301953" y="24875856"/>
                              <a:ext cx="1612477" cy="646331"/>
                            </a:xfrm>
                            <a:prstGeom prst="rect">
                              <a:avLst/>
                            </a:prstGeom>
                            <a:noFill/>
                          </p:spPr>
                          <p:txBody>
                            <a:bodyPr wrap="square" rtlCol="0">
                              <a:spAutoFit/>
                            </a:bodyPr>
                            <a:lstStyle/>
                            <a:p>
                              <a:r>
                                <a:rPr lang="en-GB" sz="1800" dirty="0" smtClean="0"/>
                                <a:t>Particulate Matter (PM)</a:t>
                              </a:r>
                              <a:endParaRPr lang="en-GB" sz="1800" dirty="0"/>
                            </a:p>
                          </p:txBody>
                        </p:sp>
                        <p:sp>
                          <p:nvSpPr>
                            <p:cNvPr id="72" name="Rounded Rectangle 71"/>
                            <p:cNvSpPr/>
                            <p:nvPr/>
                          </p:nvSpPr>
                          <p:spPr>
                            <a:xfrm>
                              <a:off x="17172540" y="24747685"/>
                              <a:ext cx="1942786" cy="909446"/>
                            </a:xfrm>
                            <a:prstGeom prst="roundRect">
                              <a:avLst/>
                            </a:prstGeom>
                            <a:noFill/>
                            <a:ln w="2222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 name="Group 54"/>
                          <p:cNvGrpSpPr/>
                          <p:nvPr/>
                        </p:nvGrpSpPr>
                        <p:grpSpPr>
                          <a:xfrm>
                            <a:off x="7109057" y="25331466"/>
                            <a:ext cx="1766169" cy="909446"/>
                            <a:chOff x="7282757" y="24802114"/>
                            <a:chExt cx="1942786" cy="909446"/>
                          </a:xfrm>
                        </p:grpSpPr>
                        <p:sp>
                          <p:nvSpPr>
                            <p:cNvPr id="69" name="TextBox 68"/>
                            <p:cNvSpPr txBox="1"/>
                            <p:nvPr/>
                          </p:nvSpPr>
                          <p:spPr>
                            <a:xfrm>
                              <a:off x="7590148" y="25074517"/>
                              <a:ext cx="1256521" cy="369332"/>
                            </a:xfrm>
                            <a:prstGeom prst="rect">
                              <a:avLst/>
                            </a:prstGeom>
                            <a:noFill/>
                          </p:spPr>
                          <p:txBody>
                            <a:bodyPr wrap="square" rtlCol="0">
                              <a:spAutoFit/>
                            </a:bodyPr>
                            <a:lstStyle/>
                            <a:p>
                              <a:r>
                                <a:rPr lang="en-GB" sz="1800" dirty="0" smtClean="0"/>
                                <a:t>Bed Ash</a:t>
                              </a:r>
                              <a:endParaRPr lang="en-GB" sz="1800" dirty="0"/>
                            </a:p>
                          </p:txBody>
                        </p:sp>
                        <p:sp>
                          <p:nvSpPr>
                            <p:cNvPr id="70" name="Rounded Rectangle 69"/>
                            <p:cNvSpPr/>
                            <p:nvPr/>
                          </p:nvSpPr>
                          <p:spPr>
                            <a:xfrm>
                              <a:off x="7282757" y="24802114"/>
                              <a:ext cx="1942786" cy="909446"/>
                            </a:xfrm>
                            <a:prstGeom prst="roundRect">
                              <a:avLst/>
                            </a:prstGeom>
                            <a:noFill/>
                            <a:ln w="2222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 name="Group 55"/>
                          <p:cNvGrpSpPr/>
                          <p:nvPr/>
                        </p:nvGrpSpPr>
                        <p:grpSpPr>
                          <a:xfrm>
                            <a:off x="10824331" y="25334902"/>
                            <a:ext cx="1766169" cy="909446"/>
                            <a:chOff x="11985831" y="25762160"/>
                            <a:chExt cx="1942786" cy="909446"/>
                          </a:xfrm>
                        </p:grpSpPr>
                        <p:sp>
                          <p:nvSpPr>
                            <p:cNvPr id="67" name="Rounded Rectangle 66"/>
                            <p:cNvSpPr/>
                            <p:nvPr/>
                          </p:nvSpPr>
                          <p:spPr>
                            <a:xfrm>
                              <a:off x="11985831" y="25762160"/>
                              <a:ext cx="1942786" cy="909446"/>
                            </a:xfrm>
                            <a:prstGeom prst="roundRect">
                              <a:avLst/>
                            </a:prstGeom>
                            <a:noFill/>
                            <a:ln w="2222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TextBox 67"/>
                            <p:cNvSpPr txBox="1"/>
                            <p:nvPr/>
                          </p:nvSpPr>
                          <p:spPr>
                            <a:xfrm>
                              <a:off x="12128804" y="26014978"/>
                              <a:ext cx="1664367" cy="369332"/>
                            </a:xfrm>
                            <a:prstGeom prst="rect">
                              <a:avLst/>
                            </a:prstGeom>
                            <a:noFill/>
                          </p:spPr>
                          <p:txBody>
                            <a:bodyPr wrap="square" rtlCol="0">
                              <a:spAutoFit/>
                            </a:bodyPr>
                            <a:lstStyle/>
                            <a:p>
                              <a:r>
                                <a:rPr lang="en-GB" sz="1800" dirty="0" smtClean="0"/>
                                <a:t>Cyclone Ash</a:t>
                              </a:r>
                              <a:endParaRPr lang="en-GB" sz="1800" dirty="0"/>
                            </a:p>
                          </p:txBody>
                        </p:sp>
                      </p:grpSp>
                      <p:grpSp>
                        <p:nvGrpSpPr>
                          <p:cNvPr id="57" name="Group 56"/>
                          <p:cNvGrpSpPr/>
                          <p:nvPr/>
                        </p:nvGrpSpPr>
                        <p:grpSpPr>
                          <a:xfrm>
                            <a:off x="8961977" y="25331500"/>
                            <a:ext cx="1766169" cy="909446"/>
                            <a:chOff x="9342718" y="24802114"/>
                            <a:chExt cx="1942786" cy="909446"/>
                          </a:xfrm>
                        </p:grpSpPr>
                        <p:sp>
                          <p:nvSpPr>
                            <p:cNvPr id="65" name="Rounded Rectangle 64"/>
                            <p:cNvSpPr/>
                            <p:nvPr/>
                          </p:nvSpPr>
                          <p:spPr>
                            <a:xfrm>
                              <a:off x="9342718" y="24802114"/>
                              <a:ext cx="1942786" cy="909446"/>
                            </a:xfrm>
                            <a:prstGeom prst="roundRect">
                              <a:avLst/>
                            </a:prstGeom>
                            <a:noFill/>
                            <a:ln w="2222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p:cNvSpPr txBox="1"/>
                            <p:nvPr/>
                          </p:nvSpPr>
                          <p:spPr>
                            <a:xfrm>
                              <a:off x="9562371" y="25064812"/>
                              <a:ext cx="1487539" cy="369332"/>
                            </a:xfrm>
                            <a:prstGeom prst="rect">
                              <a:avLst/>
                            </a:prstGeom>
                            <a:noFill/>
                          </p:spPr>
                          <p:txBody>
                            <a:bodyPr wrap="square" rtlCol="0">
                              <a:spAutoFit/>
                            </a:bodyPr>
                            <a:lstStyle/>
                            <a:p>
                              <a:r>
                                <a:rPr lang="en-GB" sz="1800" dirty="0" smtClean="0"/>
                                <a:t>Bed Grains</a:t>
                              </a:r>
                              <a:endParaRPr lang="en-GB" sz="1800" dirty="0"/>
                            </a:p>
                          </p:txBody>
                        </p:sp>
                      </p:grpSp>
                      <p:grpSp>
                        <p:nvGrpSpPr>
                          <p:cNvPr id="59" name="Group 58"/>
                          <p:cNvGrpSpPr/>
                          <p:nvPr/>
                        </p:nvGrpSpPr>
                        <p:grpSpPr>
                          <a:xfrm>
                            <a:off x="17293564" y="25327519"/>
                            <a:ext cx="2018096" cy="909446"/>
                            <a:chOff x="16860430" y="26049409"/>
                            <a:chExt cx="2018096" cy="909446"/>
                          </a:xfrm>
                        </p:grpSpPr>
                        <p:sp>
                          <p:nvSpPr>
                            <p:cNvPr id="63" name="TextBox 62"/>
                            <p:cNvSpPr txBox="1"/>
                            <p:nvPr/>
                          </p:nvSpPr>
                          <p:spPr>
                            <a:xfrm>
                              <a:off x="16889836" y="26151518"/>
                              <a:ext cx="1988690" cy="646331"/>
                            </a:xfrm>
                            <a:prstGeom prst="rect">
                              <a:avLst/>
                            </a:prstGeom>
                            <a:noFill/>
                          </p:spPr>
                          <p:txBody>
                            <a:bodyPr wrap="square" rtlCol="0">
                              <a:spAutoFit/>
                            </a:bodyPr>
                            <a:lstStyle/>
                            <a:p>
                              <a:r>
                                <a:rPr lang="en-GB" sz="1800" dirty="0" smtClean="0"/>
                                <a:t>Gas </a:t>
                              </a:r>
                            </a:p>
                            <a:p>
                              <a:r>
                                <a:rPr lang="en-GB" sz="1800" dirty="0"/>
                                <a:t>M</a:t>
                              </a:r>
                              <a:r>
                                <a:rPr lang="en-GB" sz="1800" dirty="0" smtClean="0"/>
                                <a:t>easurements</a:t>
                              </a:r>
                            </a:p>
                          </p:txBody>
                        </p:sp>
                        <p:sp>
                          <p:nvSpPr>
                            <p:cNvPr id="64" name="Rounded Rectangle 63"/>
                            <p:cNvSpPr/>
                            <p:nvPr/>
                          </p:nvSpPr>
                          <p:spPr>
                            <a:xfrm>
                              <a:off x="16860430" y="26049409"/>
                              <a:ext cx="1942786" cy="909446"/>
                            </a:xfrm>
                            <a:prstGeom prst="roundRect">
                              <a:avLst/>
                            </a:prstGeom>
                            <a:noFill/>
                            <a:ln w="2222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0" name="Group 59"/>
                          <p:cNvGrpSpPr/>
                          <p:nvPr/>
                        </p:nvGrpSpPr>
                        <p:grpSpPr>
                          <a:xfrm>
                            <a:off x="14521074" y="25331466"/>
                            <a:ext cx="2355078" cy="909446"/>
                            <a:chOff x="14521074" y="25331466"/>
                            <a:chExt cx="2355078" cy="909446"/>
                          </a:xfrm>
                        </p:grpSpPr>
                        <p:sp>
                          <p:nvSpPr>
                            <p:cNvPr id="61" name="Rounded Rectangle 60"/>
                            <p:cNvSpPr/>
                            <p:nvPr/>
                          </p:nvSpPr>
                          <p:spPr>
                            <a:xfrm>
                              <a:off x="14525380" y="25331466"/>
                              <a:ext cx="2350772" cy="909446"/>
                            </a:xfrm>
                            <a:prstGeom prst="roundRect">
                              <a:avLst/>
                            </a:prstGeom>
                            <a:noFill/>
                            <a:ln w="2222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Box 61"/>
                            <p:cNvSpPr txBox="1"/>
                            <p:nvPr/>
                          </p:nvSpPr>
                          <p:spPr>
                            <a:xfrm>
                              <a:off x="14521074" y="25452743"/>
                              <a:ext cx="2347318" cy="646331"/>
                            </a:xfrm>
                            <a:prstGeom prst="rect">
                              <a:avLst/>
                            </a:prstGeom>
                            <a:noFill/>
                          </p:spPr>
                          <p:txBody>
                            <a:bodyPr wrap="square" rtlCol="0">
                              <a:spAutoFit/>
                            </a:bodyPr>
                            <a:lstStyle/>
                            <a:p>
                              <a:r>
                                <a:rPr lang="en-GB" sz="1800" dirty="0" smtClean="0"/>
                                <a:t>Deposits Build-up on Deposition Probe</a:t>
                              </a:r>
                              <a:endParaRPr lang="en-GB" sz="1800" dirty="0"/>
                            </a:p>
                          </p:txBody>
                        </p:sp>
                      </p:grpSp>
                    </p:grpSp>
                    <p:grpSp>
                      <p:nvGrpSpPr>
                        <p:cNvPr id="47" name="Group 46"/>
                        <p:cNvGrpSpPr/>
                        <p:nvPr/>
                      </p:nvGrpSpPr>
                      <p:grpSpPr>
                        <a:xfrm>
                          <a:off x="7957913" y="25131122"/>
                          <a:ext cx="10297354" cy="772046"/>
                          <a:chOff x="7957913" y="25131122"/>
                          <a:chExt cx="10297354" cy="772046"/>
                        </a:xfrm>
                      </p:grpSpPr>
                      <p:cxnSp>
                        <p:nvCxnSpPr>
                          <p:cNvPr id="48" name="Straight Arrow Connector 47"/>
                          <p:cNvCxnSpPr/>
                          <p:nvPr/>
                        </p:nvCxnSpPr>
                        <p:spPr>
                          <a:xfrm>
                            <a:off x="7957913" y="25131122"/>
                            <a:ext cx="883085" cy="6790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10022976" y="25179257"/>
                            <a:ext cx="632013" cy="6457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13220335" y="25155194"/>
                            <a:ext cx="529390" cy="6943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14959421" y="25160047"/>
                            <a:ext cx="636921" cy="72742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11743598" y="25238489"/>
                            <a:ext cx="1" cy="5506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18255267" y="25179257"/>
                            <a:ext cx="0" cy="72391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44" name="TextBox 43"/>
                      <p:cNvSpPr txBox="1"/>
                      <p:nvPr/>
                    </p:nvSpPr>
                    <p:spPr>
                      <a:xfrm>
                        <a:off x="7413285" y="23294419"/>
                        <a:ext cx="2960835" cy="830997"/>
                      </a:xfrm>
                      <a:prstGeom prst="rect">
                        <a:avLst/>
                      </a:prstGeom>
                      <a:solidFill>
                        <a:schemeClr val="accent6">
                          <a:lumMod val="20000"/>
                          <a:lumOff val="80000"/>
                        </a:schemeClr>
                      </a:solidFill>
                    </p:spPr>
                    <p:txBody>
                      <a:bodyPr wrap="square" rtlCol="0">
                        <a:spAutoFit/>
                      </a:bodyPr>
                      <a:lstStyle/>
                      <a:p>
                        <a:r>
                          <a:rPr lang="en-GB" sz="1600" dirty="0" smtClean="0"/>
                          <a:t>Samples collected both at the end of combustion and after agglomeration test</a:t>
                        </a:r>
                        <a:endParaRPr lang="en-GB" sz="1600" dirty="0"/>
                      </a:p>
                    </p:txBody>
                  </p:sp>
                </p:grpSp>
                <p:sp>
                  <p:nvSpPr>
                    <p:cNvPr id="42" name="TextBox 41"/>
                    <p:cNvSpPr txBox="1"/>
                    <p:nvPr/>
                  </p:nvSpPr>
                  <p:spPr>
                    <a:xfrm>
                      <a:off x="7405935" y="26454899"/>
                      <a:ext cx="7979843" cy="1723549"/>
                    </a:xfrm>
                    <a:prstGeom prst="rect">
                      <a:avLst/>
                    </a:prstGeom>
                    <a:noFill/>
                  </p:spPr>
                  <p:txBody>
                    <a:bodyPr wrap="square" rtlCol="0">
                      <a:spAutoFit/>
                    </a:bodyPr>
                    <a:lstStyle/>
                    <a:p>
                      <a:r>
                        <a:rPr lang="en-GB" sz="2200" b="1" dirty="0" smtClean="0"/>
                        <a:t>Elemental analysis – Scanning electron microscopy (SEM) with Energy Dispersive X-ray Spectroscopy (EDS)</a:t>
                      </a:r>
                    </a:p>
                    <a:p>
                      <a:endParaRPr lang="en-GB" sz="2200" b="1" dirty="0"/>
                    </a:p>
                    <a:p>
                      <a:pPr algn="ctr"/>
                      <a:r>
                        <a:rPr lang="en-GB" sz="2000" dirty="0" smtClean="0"/>
                        <a:t>Elemental analysis was carried out using a Zeiss EVO-LS15 equipped with a X-</a:t>
                      </a:r>
                      <a:r>
                        <a:rPr lang="en-GB" sz="2000" dirty="0" err="1" smtClean="0"/>
                        <a:t>Mmax</a:t>
                      </a:r>
                      <a:r>
                        <a:rPr lang="en-GB" sz="2000" baseline="30000" dirty="0" err="1" smtClean="0"/>
                        <a:t>N</a:t>
                      </a:r>
                      <a:r>
                        <a:rPr lang="en-GB" sz="2000" dirty="0" smtClean="0"/>
                        <a:t> 80 mm</a:t>
                      </a:r>
                      <a:r>
                        <a:rPr lang="en-GB" sz="2000" baseline="30000" dirty="0" smtClean="0"/>
                        <a:t>2</a:t>
                      </a:r>
                      <a:r>
                        <a:rPr lang="en-GB" sz="2000" dirty="0" smtClean="0"/>
                        <a:t> EDS detector</a:t>
                      </a:r>
                      <a:endParaRPr lang="en-GB" sz="2000" dirty="0">
                        <a:solidFill>
                          <a:srgbClr val="FF0000"/>
                        </a:solidFill>
                      </a:endParaRPr>
                    </a:p>
                  </p:txBody>
                </p:sp>
              </p:grpSp>
              <p:sp>
                <p:nvSpPr>
                  <p:cNvPr id="40" name="TextBox 39"/>
                  <p:cNvSpPr txBox="1"/>
                  <p:nvPr/>
                </p:nvSpPr>
                <p:spPr>
                  <a:xfrm>
                    <a:off x="16278107" y="26112917"/>
                    <a:ext cx="3076894" cy="2308324"/>
                  </a:xfrm>
                  <a:prstGeom prst="rect">
                    <a:avLst/>
                  </a:prstGeom>
                  <a:noFill/>
                </p:spPr>
                <p:txBody>
                  <a:bodyPr wrap="square" rtlCol="0">
                    <a:spAutoFit/>
                  </a:bodyPr>
                  <a:lstStyle/>
                  <a:p>
                    <a:r>
                      <a:rPr lang="en-GB" sz="2100" b="1" dirty="0" smtClean="0"/>
                      <a:t>Fourier-transformed infrared spectroscopy (FTIR)</a:t>
                    </a:r>
                    <a:br>
                      <a:rPr lang="en-GB" sz="2100" b="1" dirty="0" smtClean="0"/>
                    </a:br>
                    <a:endParaRPr lang="en-GB" sz="2100" b="1" dirty="0"/>
                  </a:p>
                  <a:p>
                    <a:pPr algn="ctr"/>
                    <a:r>
                      <a:rPr lang="en-GB" sz="2000" dirty="0" smtClean="0"/>
                      <a:t>Gas measurements performed using a </a:t>
                    </a:r>
                    <a:br>
                      <a:rPr lang="en-GB" sz="2000" dirty="0" smtClean="0"/>
                    </a:br>
                    <a:r>
                      <a:rPr lang="en-GB" sz="2000" dirty="0" err="1" smtClean="0"/>
                      <a:t>Gasmet</a:t>
                    </a:r>
                    <a:r>
                      <a:rPr lang="en-GB" sz="2000" dirty="0" smtClean="0"/>
                      <a:t> DX-4000 FTIR</a:t>
                    </a:r>
                    <a:endParaRPr lang="en-GB" sz="2000" dirty="0">
                      <a:solidFill>
                        <a:srgbClr val="FF0000"/>
                      </a:solidFill>
                    </a:endParaRPr>
                  </a:p>
                </p:txBody>
              </p:sp>
            </p:grpSp>
            <p:pic>
              <p:nvPicPr>
                <p:cNvPr id="87" name="Picture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8419" y="19728519"/>
                  <a:ext cx="1175577" cy="576000"/>
                </a:xfrm>
                <a:prstGeom prst="rect">
                  <a:avLst/>
                </a:prstGeom>
              </p:spPr>
            </p:pic>
            <p:sp>
              <p:nvSpPr>
                <p:cNvPr id="85" name="TextBox 84"/>
                <p:cNvSpPr txBox="1"/>
                <p:nvPr/>
              </p:nvSpPr>
              <p:spPr>
                <a:xfrm>
                  <a:off x="2180013" y="20257330"/>
                  <a:ext cx="1240258" cy="307777"/>
                </a:xfrm>
                <a:prstGeom prst="rect">
                  <a:avLst/>
                </a:prstGeom>
                <a:noFill/>
              </p:spPr>
              <p:txBody>
                <a:bodyPr wrap="square" rtlCol="0">
                  <a:spAutoFit/>
                </a:bodyPr>
                <a:lstStyle/>
                <a:p>
                  <a:r>
                    <a:rPr lang="en-GB" sz="1400" b="1" dirty="0" smtClean="0"/>
                    <a:t>Barley straw</a:t>
                  </a:r>
                  <a:endParaRPr lang="en-GB" sz="1400" b="1" dirty="0"/>
                </a:p>
              </p:txBody>
            </p:sp>
            <p:sp>
              <p:nvSpPr>
                <p:cNvPr id="89" name="TextBox 88"/>
                <p:cNvSpPr txBox="1"/>
                <p:nvPr/>
              </p:nvSpPr>
              <p:spPr>
                <a:xfrm>
                  <a:off x="2151905" y="21442445"/>
                  <a:ext cx="2515953" cy="523220"/>
                </a:xfrm>
                <a:prstGeom prst="rect">
                  <a:avLst/>
                </a:prstGeom>
                <a:noFill/>
              </p:spPr>
              <p:txBody>
                <a:bodyPr wrap="square" rtlCol="0">
                  <a:spAutoFit/>
                </a:bodyPr>
                <a:lstStyle/>
                <a:p>
                  <a:r>
                    <a:rPr lang="en-GB" sz="1400" b="1" dirty="0" smtClean="0"/>
                    <a:t>Barley straw</a:t>
                  </a:r>
                </a:p>
                <a:p>
                  <a:r>
                    <a:rPr lang="en-GB" sz="1400" b="1" dirty="0" smtClean="0"/>
                    <a:t>Low dosage of Ca-additive</a:t>
                  </a:r>
                  <a:endParaRPr lang="en-GB" sz="1400" b="1" dirty="0"/>
                </a:p>
              </p:txBody>
            </p:sp>
            <p:pic>
              <p:nvPicPr>
                <p:cNvPr id="88" name="Picture 8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8222" y="22299755"/>
                  <a:ext cx="1175577" cy="576000"/>
                </a:xfrm>
                <a:prstGeom prst="rect">
                  <a:avLst/>
                </a:prstGeom>
              </p:spPr>
            </p:pic>
            <p:sp>
              <p:nvSpPr>
                <p:cNvPr id="90" name="TextBox 89"/>
                <p:cNvSpPr txBox="1"/>
                <p:nvPr/>
              </p:nvSpPr>
              <p:spPr>
                <a:xfrm>
                  <a:off x="2149430" y="22821056"/>
                  <a:ext cx="2831716" cy="523220"/>
                </a:xfrm>
                <a:prstGeom prst="rect">
                  <a:avLst/>
                </a:prstGeom>
                <a:noFill/>
              </p:spPr>
              <p:txBody>
                <a:bodyPr wrap="square" rtlCol="0">
                  <a:spAutoFit/>
                </a:bodyPr>
                <a:lstStyle/>
                <a:p>
                  <a:r>
                    <a:rPr lang="en-GB" sz="1400" b="1" dirty="0" smtClean="0"/>
                    <a:t>Barley straw</a:t>
                  </a:r>
                </a:p>
                <a:p>
                  <a:r>
                    <a:rPr lang="en-GB" sz="1400" b="1" dirty="0" smtClean="0"/>
                    <a:t>High dosage of Ca-additive</a:t>
                  </a:r>
                  <a:endParaRPr lang="en-GB" sz="1400" b="1" dirty="0"/>
                </a:p>
              </p:txBody>
            </p:sp>
            <p:sp>
              <p:nvSpPr>
                <p:cNvPr id="92" name="Right Brace 91"/>
                <p:cNvSpPr/>
                <p:nvPr/>
              </p:nvSpPr>
              <p:spPr>
                <a:xfrm>
                  <a:off x="4425124" y="19708181"/>
                  <a:ext cx="865711" cy="381259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81" name="Picture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8417" y="20942167"/>
                  <a:ext cx="1175578" cy="576000"/>
                </a:xfrm>
                <a:prstGeom prst="rect">
                  <a:avLst/>
                </a:prstGeom>
              </p:spPr>
            </p:pic>
            <p:sp>
              <p:nvSpPr>
                <p:cNvPr id="138" name="Rounded Rectangle 137"/>
                <p:cNvSpPr/>
                <p:nvPr/>
              </p:nvSpPr>
              <p:spPr>
                <a:xfrm>
                  <a:off x="1194134" y="18400889"/>
                  <a:ext cx="3961017" cy="774417"/>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TextBox 81"/>
                <p:cNvSpPr txBox="1"/>
                <p:nvPr/>
              </p:nvSpPr>
              <p:spPr>
                <a:xfrm>
                  <a:off x="1472315" y="18409354"/>
                  <a:ext cx="3434192" cy="769441"/>
                </a:xfrm>
                <a:prstGeom prst="rect">
                  <a:avLst/>
                </a:prstGeom>
                <a:noFill/>
              </p:spPr>
              <p:txBody>
                <a:bodyPr wrap="square" rtlCol="0">
                  <a:spAutoFit/>
                </a:bodyPr>
                <a:lstStyle/>
                <a:p>
                  <a:r>
                    <a:rPr lang="en-GB" sz="2200" b="1" dirty="0" smtClean="0">
                      <a:cs typeface="Arial" panose="020B0604020202020204" pitchFamily="34" charset="0"/>
                    </a:rPr>
                    <a:t>Pelletized barley straw stored with Ca-additive</a:t>
                  </a:r>
                </a:p>
              </p:txBody>
            </p:sp>
            <p:sp>
              <p:nvSpPr>
                <p:cNvPr id="139" name="Rounded Rectangle 138"/>
                <p:cNvSpPr/>
                <p:nvPr/>
              </p:nvSpPr>
              <p:spPr>
                <a:xfrm>
                  <a:off x="5830233" y="18400889"/>
                  <a:ext cx="5151984" cy="774417"/>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Box 77"/>
                <p:cNvSpPr txBox="1"/>
                <p:nvPr/>
              </p:nvSpPr>
              <p:spPr>
                <a:xfrm>
                  <a:off x="5994896" y="18416164"/>
                  <a:ext cx="4769257" cy="769441"/>
                </a:xfrm>
                <a:prstGeom prst="rect">
                  <a:avLst/>
                </a:prstGeom>
                <a:noFill/>
              </p:spPr>
              <p:txBody>
                <a:bodyPr wrap="square" rtlCol="0">
                  <a:spAutoFit/>
                </a:bodyPr>
                <a:lstStyle/>
                <a:p>
                  <a:r>
                    <a:rPr lang="en-GB" sz="2200" b="1" dirty="0" smtClean="0"/>
                    <a:t>Combustion in bubbling fluidized bed in bench-scale (5 kW)</a:t>
                  </a:r>
                  <a:endParaRPr lang="en-GB" sz="2200" b="1" dirty="0"/>
                </a:p>
              </p:txBody>
            </p:sp>
            <p:sp>
              <p:nvSpPr>
                <p:cNvPr id="140" name="Rounded Rectangle 139"/>
                <p:cNvSpPr/>
                <p:nvPr/>
              </p:nvSpPr>
              <p:spPr>
                <a:xfrm>
                  <a:off x="17616971" y="18332477"/>
                  <a:ext cx="4257838" cy="774417"/>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TextBox 75"/>
                <p:cNvSpPr txBox="1"/>
                <p:nvPr/>
              </p:nvSpPr>
              <p:spPr>
                <a:xfrm>
                  <a:off x="18152394" y="18488854"/>
                  <a:ext cx="3251626" cy="461665"/>
                </a:xfrm>
                <a:prstGeom prst="rect">
                  <a:avLst/>
                </a:prstGeom>
                <a:noFill/>
              </p:spPr>
              <p:txBody>
                <a:bodyPr wrap="square" rtlCol="0">
                  <a:spAutoFit/>
                </a:bodyPr>
                <a:lstStyle/>
                <a:p>
                  <a:r>
                    <a:rPr lang="en-GB" sz="2400" b="1" dirty="0" smtClean="0"/>
                    <a:t>Analyses performed</a:t>
                  </a:r>
                  <a:endParaRPr lang="en-GB" sz="2400" b="1" dirty="0"/>
                </a:p>
              </p:txBody>
            </p:sp>
            <p:sp>
              <p:nvSpPr>
                <p:cNvPr id="37" name="Rounded Rectangle 36"/>
                <p:cNvSpPr/>
                <p:nvPr/>
              </p:nvSpPr>
              <p:spPr>
                <a:xfrm>
                  <a:off x="13603449" y="21684479"/>
                  <a:ext cx="8053690" cy="2547915"/>
                </a:xfrm>
                <a:prstGeom prst="roundRect">
                  <a:avLst/>
                </a:prstGeom>
                <a:noFill/>
                <a:ln w="31750">
                  <a:solidFill>
                    <a:schemeClr val="accent6">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ounded Rectangle 37"/>
                <p:cNvSpPr/>
                <p:nvPr/>
              </p:nvSpPr>
              <p:spPr>
                <a:xfrm>
                  <a:off x="22466662" y="21706444"/>
                  <a:ext cx="3223921" cy="2522944"/>
                </a:xfrm>
                <a:prstGeom prst="roundRect">
                  <a:avLst/>
                </a:prstGeom>
                <a:noFill/>
                <a:ln w="31750">
                  <a:solidFill>
                    <a:schemeClr val="accent6">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0" name="Group 29"/>
            <p:cNvGrpSpPr/>
            <p:nvPr/>
          </p:nvGrpSpPr>
          <p:grpSpPr>
            <a:xfrm>
              <a:off x="1270497" y="851380"/>
              <a:ext cx="26475046" cy="5244456"/>
              <a:chOff x="1025201" y="755567"/>
              <a:chExt cx="26475046" cy="5244456"/>
            </a:xfrm>
          </p:grpSpPr>
          <p:sp>
            <p:nvSpPr>
              <p:cNvPr id="11" name="Rounded Rectangle 10"/>
              <p:cNvSpPr/>
              <p:nvPr/>
            </p:nvSpPr>
            <p:spPr>
              <a:xfrm>
                <a:off x="1025201" y="755567"/>
                <a:ext cx="26475046" cy="5244456"/>
              </a:xfrm>
              <a:prstGeom prst="roundRect">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p:cNvGrpSpPr/>
              <p:nvPr/>
            </p:nvGrpSpPr>
            <p:grpSpPr>
              <a:xfrm>
                <a:off x="1528104" y="904095"/>
                <a:ext cx="24847006" cy="4344918"/>
                <a:chOff x="1086670" y="683378"/>
                <a:chExt cx="24847006" cy="4344918"/>
              </a:xfrm>
            </p:grpSpPr>
            <p:pic>
              <p:nvPicPr>
                <p:cNvPr id="17" name="Picture 2" descr="http://www.info.slu.se/dokument/profil/symbol/SLUco_transpbakgrund.gif"/>
                <p:cNvPicPr>
                  <a:picLocks noChangeAspect="1" noChangeArrowheads="1"/>
                </p:cNvPicPr>
                <p:nvPr/>
              </p:nvPicPr>
              <p:blipFill>
                <a:blip r:embed="rId6" cstate="print"/>
                <a:srcRect/>
                <a:stretch>
                  <a:fillRect/>
                </a:stretch>
              </p:blipFill>
              <p:spPr bwMode="auto">
                <a:xfrm>
                  <a:off x="24020719" y="1778324"/>
                  <a:ext cx="1912957" cy="1719779"/>
                </a:xfrm>
                <a:prstGeom prst="rect">
                  <a:avLst/>
                </a:prstGeom>
                <a:noFill/>
              </p:spPr>
            </p:pic>
            <p:sp>
              <p:nvSpPr>
                <p:cNvPr id="123" name="TextBox 122"/>
                <p:cNvSpPr txBox="1"/>
                <p:nvPr/>
              </p:nvSpPr>
              <p:spPr>
                <a:xfrm>
                  <a:off x="1086670" y="3335525"/>
                  <a:ext cx="22810153" cy="1692771"/>
                </a:xfrm>
                <a:prstGeom prst="rect">
                  <a:avLst/>
                </a:prstGeom>
                <a:noFill/>
              </p:spPr>
              <p:txBody>
                <a:bodyPr wrap="square" rtlCol="0">
                  <a:spAutoFit/>
                </a:bodyPr>
                <a:lstStyle/>
                <a:p>
                  <a:r>
                    <a:rPr lang="en-US" sz="2800" b="1" baseline="30000" dirty="0">
                      <a:solidFill>
                        <a:schemeClr val="bg1"/>
                      </a:solidFill>
                      <a:latin typeface="+mn-lt"/>
                      <a:cs typeface="Microsoft Sans Serif" panose="020B0604020202020204" pitchFamily="34" charset="0"/>
                    </a:rPr>
                    <a:t>1 </a:t>
                  </a:r>
                  <a:r>
                    <a:rPr lang="en-US" sz="2800" b="1" dirty="0">
                      <a:solidFill>
                        <a:schemeClr val="bg1"/>
                      </a:solidFill>
                      <a:latin typeface="+mn-lt"/>
                      <a:cs typeface="Microsoft Sans Serif" panose="020B0604020202020204" pitchFamily="34" charset="0"/>
                    </a:rPr>
                    <a:t>Swedish University of Agricultural Sciences, Department of Forest Biomaterials and Technology, S-901 83 </a:t>
                  </a:r>
                  <a:r>
                    <a:rPr lang="en-US" sz="2800" b="1" dirty="0" err="1">
                      <a:solidFill>
                        <a:schemeClr val="bg1"/>
                      </a:solidFill>
                      <a:latin typeface="+mn-lt"/>
                      <a:cs typeface="Microsoft Sans Serif" panose="020B0604020202020204" pitchFamily="34" charset="0"/>
                    </a:rPr>
                    <a:t>Umeå</a:t>
                  </a:r>
                  <a:r>
                    <a:rPr lang="en-US" sz="2800" b="1" dirty="0">
                      <a:solidFill>
                        <a:schemeClr val="bg1"/>
                      </a:solidFill>
                      <a:latin typeface="+mn-lt"/>
                      <a:cs typeface="Microsoft Sans Serif" panose="020B0604020202020204" pitchFamily="34" charset="0"/>
                    </a:rPr>
                    <a:t>, Sweden</a:t>
                  </a:r>
                </a:p>
                <a:p>
                  <a:r>
                    <a:rPr lang="en-US" sz="2800" b="1" baseline="30000" dirty="0">
                      <a:solidFill>
                        <a:schemeClr val="bg1"/>
                      </a:solidFill>
                      <a:latin typeface="+mn-lt"/>
                      <a:cs typeface="Microsoft Sans Serif" panose="020B0604020202020204" pitchFamily="34" charset="0"/>
                    </a:rPr>
                    <a:t>2 </a:t>
                  </a:r>
                  <a:r>
                    <a:rPr lang="en-US" sz="2800" b="1" dirty="0" err="1">
                      <a:solidFill>
                        <a:schemeClr val="bg1"/>
                      </a:solidFill>
                      <a:latin typeface="+mn-lt"/>
                      <a:cs typeface="Microsoft Sans Serif" panose="020B0604020202020204" pitchFamily="34" charset="0"/>
                    </a:rPr>
                    <a:t>Umeå</a:t>
                  </a:r>
                  <a:r>
                    <a:rPr lang="en-US" sz="2800" b="1" dirty="0">
                      <a:solidFill>
                        <a:schemeClr val="bg1"/>
                      </a:solidFill>
                      <a:latin typeface="+mn-lt"/>
                      <a:cs typeface="Microsoft Sans Serif" panose="020B0604020202020204" pitchFamily="34" charset="0"/>
                    </a:rPr>
                    <a:t> University, </a:t>
                  </a:r>
                  <a:r>
                    <a:rPr lang="en-GB" sz="2800" b="1" dirty="0">
                      <a:solidFill>
                        <a:schemeClr val="bg1"/>
                      </a:solidFill>
                      <a:latin typeface="+mn-lt"/>
                      <a:cs typeface="Microsoft Sans Serif" panose="020B0604020202020204" pitchFamily="34" charset="0"/>
                    </a:rPr>
                    <a:t>Department of Applied Physics and Electronics, Thermochemical Energy Conversion Laboratory, S-901 87 </a:t>
                  </a:r>
                  <a:r>
                    <a:rPr lang="en-GB" sz="2800" b="1" dirty="0" err="1">
                      <a:solidFill>
                        <a:schemeClr val="bg1"/>
                      </a:solidFill>
                      <a:latin typeface="+mn-lt"/>
                      <a:cs typeface="Microsoft Sans Serif" panose="020B0604020202020204" pitchFamily="34" charset="0"/>
                    </a:rPr>
                    <a:t>Umeå</a:t>
                  </a:r>
                  <a:r>
                    <a:rPr lang="en-GB" sz="2800" b="1" dirty="0">
                      <a:solidFill>
                        <a:schemeClr val="bg1"/>
                      </a:solidFill>
                      <a:latin typeface="+mn-lt"/>
                      <a:cs typeface="Microsoft Sans Serif" panose="020B0604020202020204" pitchFamily="34" charset="0"/>
                    </a:rPr>
                    <a:t>, Sweden</a:t>
                  </a:r>
                </a:p>
                <a:p>
                  <a:r>
                    <a:rPr lang="en-GB" sz="2800" b="1" baseline="30000" dirty="0">
                      <a:solidFill>
                        <a:schemeClr val="bg1"/>
                      </a:solidFill>
                      <a:latin typeface="+mn-lt"/>
                      <a:cs typeface="Microsoft Sans Serif" panose="020B0604020202020204" pitchFamily="34" charset="0"/>
                    </a:rPr>
                    <a:t>3</a:t>
                  </a:r>
                  <a:r>
                    <a:rPr lang="en-GB" sz="2800" b="1" dirty="0">
                      <a:solidFill>
                        <a:schemeClr val="bg1"/>
                      </a:solidFill>
                      <a:latin typeface="+mn-lt"/>
                      <a:cs typeface="Microsoft Sans Serif" panose="020B0604020202020204" pitchFamily="34" charset="0"/>
                    </a:rPr>
                    <a:t> </a:t>
                  </a:r>
                  <a:r>
                    <a:rPr lang="en-US" sz="2800" b="1" dirty="0">
                      <a:solidFill>
                        <a:schemeClr val="bg1"/>
                      </a:solidFill>
                      <a:latin typeface="+mn-lt"/>
                      <a:cs typeface="Microsoft Sans Serif" panose="020B0604020202020204" pitchFamily="34" charset="0"/>
                    </a:rPr>
                    <a:t>Luleå University of Technology, Energy Engineering, Division of Energy Science, SE-971 87 Luleå, </a:t>
                  </a:r>
                  <a:r>
                    <a:rPr lang="en-US" sz="2800" b="1" dirty="0" smtClean="0">
                      <a:solidFill>
                        <a:schemeClr val="bg1"/>
                      </a:solidFill>
                      <a:latin typeface="+mn-lt"/>
                      <a:cs typeface="Microsoft Sans Serif" panose="020B0604020202020204" pitchFamily="34" charset="0"/>
                    </a:rPr>
                    <a:t>Sweden</a:t>
                  </a:r>
                </a:p>
                <a:p>
                  <a:endParaRPr lang="en-GB" sz="2000" b="1" dirty="0">
                    <a:solidFill>
                      <a:schemeClr val="bg1"/>
                    </a:solidFill>
                    <a:latin typeface="+mn-lt"/>
                    <a:cs typeface="Microsoft Sans Serif" panose="020B0604020202020204" pitchFamily="34" charset="0"/>
                  </a:endParaRPr>
                </a:p>
              </p:txBody>
            </p:sp>
            <p:sp>
              <p:nvSpPr>
                <p:cNvPr id="18" name="textruta 17"/>
                <p:cNvSpPr txBox="1"/>
                <p:nvPr/>
              </p:nvSpPr>
              <p:spPr>
                <a:xfrm>
                  <a:off x="1102626" y="683378"/>
                  <a:ext cx="23166739" cy="281132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96813" tIns="48407" rIns="96813" bIns="48407" rtlCol="0">
                  <a:spAutoFit/>
                </a:bodyPr>
                <a:lstStyle/>
                <a:p>
                  <a:r>
                    <a:rPr lang="en-GB" sz="4800" b="1" dirty="0">
                      <a:ln w="18415" cmpd="sng">
                        <a:noFill/>
                        <a:prstDash val="solid"/>
                      </a:ln>
                      <a:solidFill>
                        <a:schemeClr val="bg1"/>
                      </a:solidFill>
                      <a:cs typeface="Arial" panose="020B0604020202020204" pitchFamily="34" charset="0"/>
                    </a:rPr>
                    <a:t>Combustion characteristics of barley straw stored with CaCO</a:t>
                  </a:r>
                  <a:r>
                    <a:rPr lang="en-GB" sz="4800" b="1" baseline="-25000" dirty="0">
                      <a:ln w="18415" cmpd="sng">
                        <a:noFill/>
                        <a:prstDash val="solid"/>
                      </a:ln>
                      <a:solidFill>
                        <a:schemeClr val="bg1"/>
                      </a:solidFill>
                      <a:cs typeface="Arial" panose="020B0604020202020204" pitchFamily="34" charset="0"/>
                    </a:rPr>
                    <a:t>3</a:t>
                  </a:r>
                  <a:r>
                    <a:rPr lang="en-GB" sz="4800" b="1" dirty="0">
                      <a:ln w="18415" cmpd="sng">
                        <a:noFill/>
                        <a:prstDash val="solid"/>
                      </a:ln>
                      <a:solidFill>
                        <a:schemeClr val="bg1"/>
                      </a:solidFill>
                      <a:cs typeface="Arial" panose="020B0604020202020204" pitchFamily="34" charset="0"/>
                    </a:rPr>
                    <a:t> during fluidized bed </a:t>
                  </a:r>
                </a:p>
                <a:p>
                  <a:r>
                    <a:rPr lang="en-GB" sz="4800" b="1" dirty="0">
                      <a:ln w="18415" cmpd="sng">
                        <a:noFill/>
                        <a:prstDash val="solid"/>
                      </a:ln>
                      <a:solidFill>
                        <a:schemeClr val="bg1"/>
                      </a:solidFill>
                      <a:cs typeface="Arial" panose="020B0604020202020204" pitchFamily="34" charset="0"/>
                    </a:rPr>
                    <a:t>combustion using quartz and olivine as bed materials</a:t>
                  </a:r>
                </a:p>
                <a:p>
                  <a:endParaRPr lang="en-GB" sz="2800" b="1" dirty="0" smtClean="0">
                    <a:ln w="18415" cmpd="sng">
                      <a:noFill/>
                      <a:prstDash val="solid"/>
                    </a:ln>
                    <a:solidFill>
                      <a:schemeClr val="bg1"/>
                    </a:solidFill>
                    <a:latin typeface="Arial" panose="020B0604020202020204" pitchFamily="34" charset="0"/>
                    <a:cs typeface="Arial" panose="020B0604020202020204" pitchFamily="34" charset="0"/>
                  </a:endParaRPr>
                </a:p>
                <a:p>
                  <a:r>
                    <a:rPr lang="en-US" sz="3500" b="1" dirty="0" smtClean="0">
                      <a:solidFill>
                        <a:schemeClr val="bg1"/>
                      </a:solidFill>
                      <a:cs typeface="Arial" panose="020B0604020202020204" pitchFamily="34" charset="0"/>
                    </a:rPr>
                    <a:t>Marjan Bozaghian</a:t>
                  </a:r>
                  <a:r>
                    <a:rPr lang="en-US" sz="3500" b="1" baseline="30000" dirty="0" smtClean="0">
                      <a:solidFill>
                        <a:schemeClr val="bg1"/>
                      </a:solidFill>
                      <a:cs typeface="Arial" panose="020B0604020202020204" pitchFamily="34" charset="0"/>
                    </a:rPr>
                    <a:t>1,*</a:t>
                  </a:r>
                  <a:r>
                    <a:rPr lang="en-US" sz="3500" b="1" dirty="0" smtClean="0">
                      <a:solidFill>
                        <a:schemeClr val="bg1"/>
                      </a:solidFill>
                      <a:cs typeface="Arial" panose="020B0604020202020204" pitchFamily="34" charset="0"/>
                    </a:rPr>
                    <a:t>,  Anders Rebbling</a:t>
                  </a:r>
                  <a:r>
                    <a:rPr lang="en-US" sz="3500" b="1" baseline="30000" dirty="0" smtClean="0">
                      <a:solidFill>
                        <a:schemeClr val="bg1"/>
                      </a:solidFill>
                      <a:cs typeface="Arial" panose="020B0604020202020204" pitchFamily="34" charset="0"/>
                    </a:rPr>
                    <a:t>2</a:t>
                  </a:r>
                  <a:r>
                    <a:rPr lang="en-US" sz="3500" b="1" dirty="0" smtClean="0">
                      <a:solidFill>
                        <a:schemeClr val="bg1"/>
                      </a:solidFill>
                      <a:cs typeface="Arial" panose="020B0604020202020204" pitchFamily="34" charset="0"/>
                    </a:rPr>
                    <a:t>, Sylvia H. Larsson</a:t>
                  </a:r>
                  <a:r>
                    <a:rPr lang="en-US" sz="3500" b="1" baseline="30000" dirty="0" smtClean="0">
                      <a:solidFill>
                        <a:schemeClr val="bg1"/>
                      </a:solidFill>
                      <a:cs typeface="Arial" panose="020B0604020202020204" pitchFamily="34" charset="0"/>
                    </a:rPr>
                    <a:t>1</a:t>
                  </a:r>
                  <a:r>
                    <a:rPr lang="en-US" sz="3500" b="1" dirty="0" smtClean="0">
                      <a:solidFill>
                        <a:schemeClr val="bg1"/>
                      </a:solidFill>
                      <a:cs typeface="Arial" panose="020B0604020202020204" pitchFamily="34" charset="0"/>
                    </a:rPr>
                    <a:t>, Shaojun Xiong</a:t>
                  </a:r>
                  <a:r>
                    <a:rPr lang="en-US" sz="3500" b="1" baseline="30000" dirty="0" smtClean="0">
                      <a:solidFill>
                        <a:schemeClr val="bg1"/>
                      </a:solidFill>
                      <a:cs typeface="Arial" panose="020B0604020202020204" pitchFamily="34" charset="0"/>
                    </a:rPr>
                    <a:t>1</a:t>
                  </a:r>
                  <a:r>
                    <a:rPr lang="en-US" sz="3500" b="1" dirty="0" smtClean="0">
                      <a:solidFill>
                        <a:schemeClr val="bg1"/>
                      </a:solidFill>
                      <a:cs typeface="Arial" panose="020B0604020202020204" pitchFamily="34" charset="0"/>
                    </a:rPr>
                    <a:t>,  Nils Skoglund</a:t>
                  </a:r>
                  <a:r>
                    <a:rPr lang="en-US" sz="3500" b="1" baseline="30000" dirty="0" smtClean="0">
                      <a:solidFill>
                        <a:schemeClr val="bg1"/>
                      </a:solidFill>
                      <a:cs typeface="Arial" panose="020B0604020202020204" pitchFamily="34" charset="0"/>
                    </a:rPr>
                    <a:t>2,3</a:t>
                  </a:r>
                  <a:r>
                    <a:rPr lang="en-US" sz="3500" b="1" dirty="0" smtClean="0">
                      <a:solidFill>
                        <a:schemeClr val="bg1"/>
                      </a:solidFill>
                      <a:cs typeface="Arial" panose="020B0604020202020204" pitchFamily="34" charset="0"/>
                    </a:rPr>
                    <a:t> </a:t>
                  </a:r>
                  <a:endParaRPr lang="en-US" sz="3500" b="1" baseline="30000" dirty="0" smtClean="0">
                    <a:solidFill>
                      <a:schemeClr val="bg1"/>
                    </a:solidFill>
                    <a:cs typeface="Arial" panose="020B0604020202020204" pitchFamily="34" charset="0"/>
                  </a:endParaRPr>
                </a:p>
                <a:p>
                  <a:endParaRPr lang="en-US" sz="2000" b="1" baseline="30000" dirty="0" smtClean="0">
                    <a:solidFill>
                      <a:schemeClr val="bg1"/>
                    </a:solidFill>
                    <a:cs typeface="Arial" panose="020B0604020202020204" pitchFamily="34" charset="0"/>
                  </a:endParaRPr>
                </a:p>
              </p:txBody>
            </p:sp>
          </p:grpSp>
        </p:grpSp>
        <p:grpSp>
          <p:nvGrpSpPr>
            <p:cNvPr id="112" name="Group 111"/>
            <p:cNvGrpSpPr/>
            <p:nvPr/>
          </p:nvGrpSpPr>
          <p:grpSpPr>
            <a:xfrm>
              <a:off x="20995183" y="22073083"/>
              <a:ext cx="6620400" cy="7573050"/>
              <a:chOff x="21211265" y="21109132"/>
              <a:chExt cx="7155378" cy="7573050"/>
            </a:xfrm>
          </p:grpSpPr>
          <p:sp>
            <p:nvSpPr>
              <p:cNvPr id="113" name="Rounded Rectangle 112"/>
              <p:cNvSpPr/>
              <p:nvPr/>
            </p:nvSpPr>
            <p:spPr>
              <a:xfrm>
                <a:off x="21211265" y="21775607"/>
                <a:ext cx="7155378" cy="6906575"/>
              </a:xfrm>
              <a:prstGeom prst="roundRect">
                <a:avLst/>
              </a:prstGeom>
              <a:solidFill>
                <a:schemeClr val="bg1"/>
              </a:solidFill>
              <a:ln w="254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TextBox 113"/>
              <p:cNvSpPr txBox="1"/>
              <p:nvPr/>
            </p:nvSpPr>
            <p:spPr>
              <a:xfrm>
                <a:off x="22220301" y="21109132"/>
                <a:ext cx="4516481" cy="738664"/>
              </a:xfrm>
              <a:prstGeom prst="rect">
                <a:avLst/>
              </a:prstGeom>
              <a:noFill/>
            </p:spPr>
            <p:txBody>
              <a:bodyPr wrap="square" rtlCol="0">
                <a:spAutoFit/>
              </a:bodyPr>
              <a:lstStyle/>
              <a:p>
                <a:r>
                  <a:rPr lang="en-GB" b="1" dirty="0" smtClean="0"/>
                  <a:t>CONCLUSIONS</a:t>
                </a:r>
                <a:endParaRPr lang="en-GB" b="1" dirty="0"/>
              </a:p>
            </p:txBody>
          </p:sp>
          <p:sp>
            <p:nvSpPr>
              <p:cNvPr id="115" name="TextBox 114"/>
              <p:cNvSpPr txBox="1"/>
              <p:nvPr/>
            </p:nvSpPr>
            <p:spPr>
              <a:xfrm>
                <a:off x="21658565" y="22523069"/>
                <a:ext cx="6307139" cy="5478423"/>
              </a:xfrm>
              <a:prstGeom prst="rect">
                <a:avLst/>
              </a:prstGeom>
              <a:noFill/>
            </p:spPr>
            <p:txBody>
              <a:bodyPr wrap="square" rtlCol="0">
                <a:spAutoFit/>
              </a:bodyPr>
              <a:lstStyle/>
              <a:p>
                <a:pPr marL="571500" indent="-571500" algn="just">
                  <a:buFont typeface="Arial" panose="020B0604020202020204" pitchFamily="34" charset="0"/>
                  <a:buChar char="•"/>
                </a:pPr>
                <a:r>
                  <a:rPr lang="en-GB" sz="2500" dirty="0" smtClean="0"/>
                  <a:t>Ca addition decreased the amount of alkali interaction between bed ash and bed material</a:t>
                </a:r>
              </a:p>
              <a:p>
                <a:pPr marL="571500" indent="-571500" algn="just">
                  <a:buFont typeface="Arial" panose="020B0604020202020204" pitchFamily="34" charset="0"/>
                  <a:buChar char="•"/>
                </a:pPr>
                <a:r>
                  <a:rPr lang="en-GB" sz="2500" dirty="0" smtClean="0"/>
                  <a:t>Ca decreased the amount of molten bed ash particles discovered using SEM analysis</a:t>
                </a:r>
              </a:p>
              <a:p>
                <a:pPr marL="571500" indent="-571500" algn="just">
                  <a:buFont typeface="Arial" panose="020B0604020202020204" pitchFamily="34" charset="0"/>
                  <a:buChar char="•"/>
                </a:pPr>
                <a:r>
                  <a:rPr lang="en-GB" sz="2500" dirty="0" smtClean="0"/>
                  <a:t>Release of gaseous K compounds due to tertiary ash transformation reactions may cause issues with deposition</a:t>
                </a:r>
                <a:endParaRPr lang="en-GB" sz="2500" dirty="0"/>
              </a:p>
              <a:p>
                <a:pPr marL="571500" indent="-571500" algn="just">
                  <a:buFont typeface="Arial" panose="020B0604020202020204" pitchFamily="34" charset="0"/>
                  <a:buChar char="•"/>
                </a:pPr>
                <a:r>
                  <a:rPr lang="en-GB" sz="2500" dirty="0" smtClean="0"/>
                  <a:t>Addition </a:t>
                </a:r>
                <a:r>
                  <a:rPr lang="en-GB" sz="2500" dirty="0"/>
                  <a:t>of Ca to barley straw </a:t>
                </a:r>
                <a:r>
                  <a:rPr lang="en-GB" sz="2500" dirty="0" smtClean="0"/>
                  <a:t>causes significantly elevated </a:t>
                </a:r>
                <a:r>
                  <a:rPr lang="en-GB" sz="2500" dirty="0"/>
                  <a:t>CO concentrations in the flue </a:t>
                </a:r>
                <a:r>
                  <a:rPr lang="en-GB" sz="2500" dirty="0" smtClean="0"/>
                  <a:t>gases regardless of bed material</a:t>
                </a:r>
                <a:endParaRPr lang="en-GB" sz="2500" dirty="0"/>
              </a:p>
            </p:txBody>
          </p:sp>
        </p:grpSp>
        <p:grpSp>
          <p:nvGrpSpPr>
            <p:cNvPr id="93" name="Group 92"/>
            <p:cNvGrpSpPr/>
            <p:nvPr/>
          </p:nvGrpSpPr>
          <p:grpSpPr>
            <a:xfrm>
              <a:off x="20956626" y="29869486"/>
              <a:ext cx="6620400" cy="5400000"/>
              <a:chOff x="20956626" y="29869486"/>
              <a:chExt cx="6620400" cy="5400000"/>
            </a:xfrm>
          </p:grpSpPr>
          <p:sp>
            <p:nvSpPr>
              <p:cNvPr id="118" name="Rounded Rectangle 117"/>
              <p:cNvSpPr/>
              <p:nvPr/>
            </p:nvSpPr>
            <p:spPr>
              <a:xfrm>
                <a:off x="20956626" y="29869486"/>
                <a:ext cx="6620400" cy="5400000"/>
              </a:xfrm>
              <a:prstGeom prst="roundRect">
                <a:avLst/>
              </a:prstGeom>
              <a:solidFill>
                <a:schemeClr val="bg1"/>
              </a:solidFill>
              <a:ln w="254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16536" y="30794713"/>
                <a:ext cx="1765397" cy="15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D:\Box Sync\Administrativt\LTU\LTU_eng_blu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602400" y="30855751"/>
                <a:ext cx="2851439" cy="1404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Box Sync\Document templates\UmU Logotyp\engelsk\png\umu-logotyp-E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075924" y="32242833"/>
                <a:ext cx="3735719"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663659" y="33413911"/>
                <a:ext cx="1675882" cy="13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 name="Picture 14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278583" y="34054872"/>
                <a:ext cx="3828706" cy="813600"/>
              </a:xfrm>
              <a:prstGeom prst="rect">
                <a:avLst/>
              </a:prstGeom>
            </p:spPr>
          </p:pic>
          <p:sp>
            <p:nvSpPr>
              <p:cNvPr id="4" name="TextBox 3"/>
              <p:cNvSpPr txBox="1"/>
              <p:nvPr/>
            </p:nvSpPr>
            <p:spPr>
              <a:xfrm>
                <a:off x="22199577" y="30030026"/>
                <a:ext cx="4509577" cy="553998"/>
              </a:xfrm>
              <a:prstGeom prst="rect">
                <a:avLst/>
              </a:prstGeom>
              <a:noFill/>
            </p:spPr>
            <p:txBody>
              <a:bodyPr wrap="square" rtlCol="0">
                <a:spAutoFit/>
              </a:bodyPr>
              <a:lstStyle/>
              <a:p>
                <a:r>
                  <a:rPr lang="en-GB" sz="3000" b="1" dirty="0" smtClean="0"/>
                  <a:t>Research financed by</a:t>
                </a:r>
                <a:endParaRPr lang="en-GB" sz="3000" b="1" dirty="0"/>
              </a:p>
            </p:txBody>
          </p:sp>
        </p:grpSp>
        <p:grpSp>
          <p:nvGrpSpPr>
            <p:cNvPr id="91" name="Group 90"/>
            <p:cNvGrpSpPr/>
            <p:nvPr/>
          </p:nvGrpSpPr>
          <p:grpSpPr>
            <a:xfrm>
              <a:off x="1172187" y="22012504"/>
              <a:ext cx="19494000" cy="13327606"/>
              <a:chOff x="1172187" y="22012504"/>
              <a:chExt cx="19494000" cy="13327606"/>
            </a:xfrm>
          </p:grpSpPr>
          <p:grpSp>
            <p:nvGrpSpPr>
              <p:cNvPr id="41" name="Group 40"/>
              <p:cNvGrpSpPr/>
              <p:nvPr/>
            </p:nvGrpSpPr>
            <p:grpSpPr>
              <a:xfrm>
                <a:off x="1172187" y="22012504"/>
                <a:ext cx="19494000" cy="13327606"/>
                <a:chOff x="1172187" y="22012504"/>
                <a:chExt cx="19494000" cy="13327606"/>
              </a:xfrm>
            </p:grpSpPr>
            <p:sp>
              <p:nvSpPr>
                <p:cNvPr id="179" name="Rounded Rectangle 178"/>
                <p:cNvSpPr/>
                <p:nvPr/>
              </p:nvSpPr>
              <p:spPr>
                <a:xfrm>
                  <a:off x="1172187" y="22596110"/>
                  <a:ext cx="19494000" cy="12744000"/>
                </a:xfrm>
                <a:prstGeom prst="roundRect">
                  <a:avLst/>
                </a:prstGeom>
                <a:solidFill>
                  <a:schemeClr val="bg1"/>
                </a:solid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TextBox 179"/>
                <p:cNvSpPr txBox="1"/>
                <p:nvPr/>
              </p:nvSpPr>
              <p:spPr>
                <a:xfrm>
                  <a:off x="2791875" y="22012504"/>
                  <a:ext cx="6833164" cy="738664"/>
                </a:xfrm>
                <a:prstGeom prst="rect">
                  <a:avLst/>
                </a:prstGeom>
                <a:noFill/>
              </p:spPr>
              <p:txBody>
                <a:bodyPr wrap="square" rtlCol="0">
                  <a:spAutoFit/>
                </a:bodyPr>
                <a:lstStyle/>
                <a:p>
                  <a:r>
                    <a:rPr lang="en-GB" b="1" dirty="0" smtClean="0"/>
                    <a:t>PRELIMINARY RESULTS</a:t>
                  </a:r>
                  <a:endParaRPr lang="en-GB" b="1" dirty="0"/>
                </a:p>
              </p:txBody>
            </p:sp>
          </p:grpSp>
          <p:grpSp>
            <p:nvGrpSpPr>
              <p:cNvPr id="86" name="Group 85"/>
              <p:cNvGrpSpPr/>
              <p:nvPr/>
            </p:nvGrpSpPr>
            <p:grpSpPr>
              <a:xfrm>
                <a:off x="1941840" y="23119918"/>
                <a:ext cx="18016258" cy="11680023"/>
                <a:chOff x="1941840" y="23119918"/>
                <a:chExt cx="18016258" cy="11680023"/>
              </a:xfrm>
            </p:grpSpPr>
            <p:grpSp>
              <p:nvGrpSpPr>
                <p:cNvPr id="74" name="Group 73"/>
                <p:cNvGrpSpPr/>
                <p:nvPr/>
              </p:nvGrpSpPr>
              <p:grpSpPr>
                <a:xfrm>
                  <a:off x="3386144" y="23119918"/>
                  <a:ext cx="12041900" cy="4021987"/>
                  <a:chOff x="3386144" y="23119918"/>
                  <a:chExt cx="12041900" cy="4021987"/>
                </a:xfrm>
              </p:grpSpPr>
              <p:sp>
                <p:nvSpPr>
                  <p:cNvPr id="150" name="TextBox 149"/>
                  <p:cNvSpPr txBox="1"/>
                  <p:nvPr/>
                </p:nvSpPr>
                <p:spPr>
                  <a:xfrm>
                    <a:off x="3386144" y="24218028"/>
                    <a:ext cx="4797533" cy="2923877"/>
                  </a:xfrm>
                  <a:prstGeom prst="rect">
                    <a:avLst/>
                  </a:prstGeom>
                  <a:noFill/>
                </p:spPr>
                <p:txBody>
                  <a:bodyPr wrap="square" rtlCol="0">
                    <a:spAutoFit/>
                  </a:bodyPr>
                  <a:lstStyle>
                    <a:defPPr>
                      <a:defRPr lang="en-US"/>
                    </a:defPPr>
                    <a:lvl1pPr marL="571500" indent="-571500" algn="just">
                      <a:buFont typeface="Arial" panose="020B0604020202020204" pitchFamily="34" charset="0"/>
                      <a:buChar char="•"/>
                      <a:defRPr sz="2800"/>
                    </a:lvl1pPr>
                  </a:lstStyle>
                  <a:p>
                    <a:pPr marL="0" indent="0">
                      <a:buNone/>
                    </a:pPr>
                    <a:r>
                      <a:rPr lang="en-GB" sz="2300" dirty="0" smtClean="0"/>
                      <a:t>Table 1 show indications </a:t>
                    </a:r>
                    <a:r>
                      <a:rPr lang="en-GB" sz="2300" dirty="0"/>
                      <a:t>that CO levels increases with added Ca. As the content of Ca is increasing, K-containing species are driven out and evaporates to the gas phase. Most likely, CO-levels are affected by the increase of gaseous K compounds in the flue gases.</a:t>
                    </a:r>
                  </a:p>
                </p:txBody>
              </p:sp>
              <p:sp>
                <p:nvSpPr>
                  <p:cNvPr id="153" name="TextBox 152"/>
                  <p:cNvSpPr txBox="1"/>
                  <p:nvPr/>
                </p:nvSpPr>
                <p:spPr>
                  <a:xfrm>
                    <a:off x="8348696" y="24123541"/>
                    <a:ext cx="7079348" cy="276999"/>
                  </a:xfrm>
                  <a:prstGeom prst="rect">
                    <a:avLst/>
                  </a:prstGeom>
                  <a:noFill/>
                </p:spPr>
                <p:txBody>
                  <a:bodyPr wrap="square" rtlCol="0">
                    <a:spAutoFit/>
                  </a:bodyPr>
                  <a:lstStyle/>
                  <a:p>
                    <a:r>
                      <a:rPr lang="en-GB" sz="1200" b="1" dirty="0" smtClean="0"/>
                      <a:t>Table 1. Gas measurements data based on average values from 8 hours combustion at 700 °C.</a:t>
                    </a:r>
                    <a:endParaRPr lang="en-GB" sz="1200" b="1" dirty="0"/>
                  </a:p>
                </p:txBody>
              </p:sp>
              <p:grpSp>
                <p:nvGrpSpPr>
                  <p:cNvPr id="58" name="Group 57"/>
                  <p:cNvGrpSpPr/>
                  <p:nvPr/>
                </p:nvGrpSpPr>
                <p:grpSpPr>
                  <a:xfrm>
                    <a:off x="6703331" y="23119918"/>
                    <a:ext cx="2816613" cy="677586"/>
                    <a:chOff x="6703331" y="23119918"/>
                    <a:chExt cx="2816613" cy="677586"/>
                  </a:xfrm>
                </p:grpSpPr>
                <p:sp>
                  <p:nvSpPr>
                    <p:cNvPr id="148" name="Rounded Rectangle 147"/>
                    <p:cNvSpPr/>
                    <p:nvPr/>
                  </p:nvSpPr>
                  <p:spPr>
                    <a:xfrm>
                      <a:off x="6703331" y="23119918"/>
                      <a:ext cx="2816613" cy="677586"/>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TextBox 148"/>
                    <p:cNvSpPr txBox="1"/>
                    <p:nvPr/>
                  </p:nvSpPr>
                  <p:spPr>
                    <a:xfrm>
                      <a:off x="6925653" y="23243268"/>
                      <a:ext cx="2444154" cy="369332"/>
                    </a:xfrm>
                    <a:prstGeom prst="rect">
                      <a:avLst/>
                    </a:prstGeom>
                    <a:noFill/>
                  </p:spPr>
                  <p:txBody>
                    <a:bodyPr wrap="square" rtlCol="0">
                      <a:spAutoFit/>
                    </a:bodyPr>
                    <a:lstStyle>
                      <a:defPPr>
                        <a:defRPr lang="en-US"/>
                      </a:defPPr>
                      <a:lvl1pPr>
                        <a:defRPr sz="2200" b="1"/>
                      </a:lvl1pPr>
                    </a:lstStyle>
                    <a:p>
                      <a:r>
                        <a:rPr lang="en-GB" sz="1800" dirty="0"/>
                        <a:t>Gas measurements</a:t>
                      </a:r>
                    </a:p>
                  </p:txBody>
                </p:sp>
              </p:grpSp>
            </p:grpSp>
            <p:grpSp>
              <p:nvGrpSpPr>
                <p:cNvPr id="84" name="Group 83"/>
                <p:cNvGrpSpPr/>
                <p:nvPr/>
              </p:nvGrpSpPr>
              <p:grpSpPr>
                <a:xfrm>
                  <a:off x="1941840" y="27996158"/>
                  <a:ext cx="11343835" cy="6797822"/>
                  <a:chOff x="1941840" y="27939008"/>
                  <a:chExt cx="11343835" cy="6797822"/>
                </a:xfrm>
              </p:grpSpPr>
              <p:grpSp>
                <p:nvGrpSpPr>
                  <p:cNvPr id="34" name="Group 33"/>
                  <p:cNvGrpSpPr/>
                  <p:nvPr/>
                </p:nvGrpSpPr>
                <p:grpSpPr>
                  <a:xfrm>
                    <a:off x="2913866" y="28775619"/>
                    <a:ext cx="2913216" cy="4126072"/>
                    <a:chOff x="2913866" y="28775619"/>
                    <a:chExt cx="2913216" cy="4126072"/>
                  </a:xfrm>
                </p:grpSpPr>
                <p:pic>
                  <p:nvPicPr>
                    <p:cNvPr id="159" name="Picture 15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55076" y="28775620"/>
                      <a:ext cx="1171188" cy="935999"/>
                    </a:xfrm>
                    <a:prstGeom prst="rect">
                      <a:avLst/>
                    </a:prstGeom>
                    <a:ln>
                      <a:noFill/>
                    </a:ln>
                    <a:effectLst>
                      <a:outerShdw blurRad="292100" dist="139700" dir="2700000" algn="tl" rotWithShape="0">
                        <a:srgbClr val="333333">
                          <a:alpha val="65000"/>
                        </a:srgbClr>
                      </a:outerShdw>
                    </a:effectLst>
                  </p:spPr>
                </p:pic>
                <p:pic>
                  <p:nvPicPr>
                    <p:cNvPr id="160" name="Picture 15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336321" y="28775619"/>
                      <a:ext cx="1171186" cy="935999"/>
                    </a:xfrm>
                    <a:prstGeom prst="rect">
                      <a:avLst/>
                    </a:prstGeom>
                    <a:ln>
                      <a:noFill/>
                    </a:ln>
                    <a:effectLst>
                      <a:outerShdw blurRad="292100" dist="139700" dir="2700000" algn="tl" rotWithShape="0">
                        <a:srgbClr val="333333">
                          <a:alpha val="65000"/>
                        </a:srgbClr>
                      </a:outerShdw>
                    </a:effectLst>
                  </p:spPr>
                </p:pic>
                <p:sp>
                  <p:nvSpPr>
                    <p:cNvPr id="161" name="TextBox 160"/>
                    <p:cNvSpPr txBox="1"/>
                    <p:nvPr/>
                  </p:nvSpPr>
                  <p:spPr>
                    <a:xfrm>
                      <a:off x="4267004" y="29682268"/>
                      <a:ext cx="1560078" cy="307777"/>
                    </a:xfrm>
                    <a:prstGeom prst="rect">
                      <a:avLst/>
                    </a:prstGeom>
                    <a:noFill/>
                  </p:spPr>
                  <p:txBody>
                    <a:bodyPr wrap="square" rtlCol="0">
                      <a:spAutoFit/>
                    </a:bodyPr>
                    <a:lstStyle/>
                    <a:p>
                      <a:r>
                        <a:rPr lang="en-GB" sz="1400" dirty="0" smtClean="0"/>
                        <a:t>Barley + quartz</a:t>
                      </a:r>
                      <a:endParaRPr lang="en-GB" sz="1400" dirty="0"/>
                    </a:p>
                  </p:txBody>
                </p:sp>
                <p:sp>
                  <p:nvSpPr>
                    <p:cNvPr id="162" name="TextBox 161"/>
                    <p:cNvSpPr txBox="1"/>
                    <p:nvPr/>
                  </p:nvSpPr>
                  <p:spPr>
                    <a:xfrm>
                      <a:off x="2913866" y="29678059"/>
                      <a:ext cx="1560079" cy="307777"/>
                    </a:xfrm>
                    <a:prstGeom prst="rect">
                      <a:avLst/>
                    </a:prstGeom>
                    <a:noFill/>
                  </p:spPr>
                  <p:txBody>
                    <a:bodyPr wrap="square" rtlCol="0">
                      <a:spAutoFit/>
                    </a:bodyPr>
                    <a:lstStyle/>
                    <a:p>
                      <a:r>
                        <a:rPr lang="en-GB" sz="1400" dirty="0" smtClean="0"/>
                        <a:t>Barley + olivine</a:t>
                      </a:r>
                      <a:endParaRPr lang="en-GB" sz="1400" dirty="0"/>
                    </a:p>
                  </p:txBody>
                </p:sp>
                <p:pic>
                  <p:nvPicPr>
                    <p:cNvPr id="163" name="Picture 16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3041318" y="30075053"/>
                      <a:ext cx="1171185" cy="935999"/>
                    </a:xfrm>
                    <a:prstGeom prst="rect">
                      <a:avLst/>
                    </a:prstGeom>
                    <a:ln>
                      <a:noFill/>
                    </a:ln>
                    <a:effectLst>
                      <a:outerShdw blurRad="292100" dist="139700" dir="2700000" algn="tl" rotWithShape="0">
                        <a:srgbClr val="333333">
                          <a:alpha val="65000"/>
                        </a:srgbClr>
                      </a:outerShdw>
                    </a:effectLst>
                  </p:spPr>
                </p:pic>
                <p:sp>
                  <p:nvSpPr>
                    <p:cNvPr id="164" name="TextBox 163"/>
                    <p:cNvSpPr txBox="1"/>
                    <p:nvPr/>
                  </p:nvSpPr>
                  <p:spPr>
                    <a:xfrm>
                      <a:off x="2943002" y="30974808"/>
                      <a:ext cx="1560079" cy="523219"/>
                    </a:xfrm>
                    <a:prstGeom prst="rect">
                      <a:avLst/>
                    </a:prstGeom>
                    <a:noFill/>
                  </p:spPr>
                  <p:txBody>
                    <a:bodyPr wrap="square" rtlCol="0">
                      <a:spAutoFit/>
                    </a:bodyPr>
                    <a:lstStyle/>
                    <a:p>
                      <a:r>
                        <a:rPr lang="en-GB" sz="1400" dirty="0" smtClean="0"/>
                        <a:t>Barley low+ olivine</a:t>
                      </a:r>
                      <a:endParaRPr lang="en-GB" sz="1400" dirty="0"/>
                    </a:p>
                  </p:txBody>
                </p:sp>
                <p:pic>
                  <p:nvPicPr>
                    <p:cNvPr id="165" name="Picture 16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298689" y="30073234"/>
                      <a:ext cx="1171185" cy="935999"/>
                    </a:xfrm>
                    <a:prstGeom prst="rect">
                      <a:avLst/>
                    </a:prstGeom>
                    <a:ln>
                      <a:noFill/>
                    </a:ln>
                    <a:effectLst>
                      <a:outerShdw blurRad="292100" dist="139700" dir="2700000" algn="tl" rotWithShape="0">
                        <a:srgbClr val="333333">
                          <a:alpha val="65000"/>
                        </a:srgbClr>
                      </a:outerShdw>
                    </a:effectLst>
                  </p:spPr>
                </p:pic>
                <p:sp>
                  <p:nvSpPr>
                    <p:cNvPr id="166" name="TextBox 165"/>
                    <p:cNvSpPr txBox="1"/>
                    <p:nvPr/>
                  </p:nvSpPr>
                  <p:spPr>
                    <a:xfrm>
                      <a:off x="4210791" y="30960777"/>
                      <a:ext cx="1560079" cy="523219"/>
                    </a:xfrm>
                    <a:prstGeom prst="rect">
                      <a:avLst/>
                    </a:prstGeom>
                    <a:noFill/>
                  </p:spPr>
                  <p:txBody>
                    <a:bodyPr wrap="square" rtlCol="0">
                      <a:spAutoFit/>
                    </a:bodyPr>
                    <a:lstStyle/>
                    <a:p>
                      <a:r>
                        <a:rPr lang="en-GB" sz="1400" dirty="0" smtClean="0"/>
                        <a:t>Barley low+ quartz</a:t>
                      </a:r>
                      <a:endParaRPr lang="en-GB" sz="1400" dirty="0"/>
                    </a:p>
                  </p:txBody>
                </p:sp>
                <p:pic>
                  <p:nvPicPr>
                    <p:cNvPr id="167" name="Picture 16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040073" y="31492189"/>
                      <a:ext cx="1171185" cy="935998"/>
                    </a:xfrm>
                    <a:prstGeom prst="rect">
                      <a:avLst/>
                    </a:prstGeom>
                    <a:ln>
                      <a:noFill/>
                    </a:ln>
                    <a:effectLst>
                      <a:outerShdw blurRad="292100" dist="139700" dir="2700000" algn="tl" rotWithShape="0">
                        <a:srgbClr val="333333">
                          <a:alpha val="65000"/>
                        </a:srgbClr>
                      </a:outerShdw>
                    </a:effectLst>
                  </p:spPr>
                </p:pic>
                <p:sp>
                  <p:nvSpPr>
                    <p:cNvPr id="168" name="TextBox 167"/>
                    <p:cNvSpPr txBox="1"/>
                    <p:nvPr/>
                  </p:nvSpPr>
                  <p:spPr>
                    <a:xfrm>
                      <a:off x="2934093" y="32378118"/>
                      <a:ext cx="1339499" cy="523219"/>
                    </a:xfrm>
                    <a:prstGeom prst="rect">
                      <a:avLst/>
                    </a:prstGeom>
                    <a:noFill/>
                  </p:spPr>
                  <p:txBody>
                    <a:bodyPr wrap="square" rtlCol="0">
                      <a:spAutoFit/>
                    </a:bodyPr>
                    <a:lstStyle/>
                    <a:p>
                      <a:r>
                        <a:rPr lang="en-GB" sz="1400" dirty="0" smtClean="0"/>
                        <a:t>Barley  high + olivine</a:t>
                      </a:r>
                      <a:endParaRPr lang="en-GB" sz="1400" dirty="0"/>
                    </a:p>
                  </p:txBody>
                </p:sp>
                <p:pic>
                  <p:nvPicPr>
                    <p:cNvPr id="169" name="Picture 16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313731" y="31485322"/>
                      <a:ext cx="1171185" cy="935999"/>
                    </a:xfrm>
                    <a:prstGeom prst="rect">
                      <a:avLst/>
                    </a:prstGeom>
                    <a:ln>
                      <a:noFill/>
                    </a:ln>
                    <a:effectLst>
                      <a:outerShdw blurRad="292100" dist="139700" dir="2700000" algn="tl" rotWithShape="0">
                        <a:srgbClr val="333333">
                          <a:alpha val="65000"/>
                        </a:srgbClr>
                      </a:outerShdw>
                    </a:effectLst>
                  </p:spPr>
                </p:pic>
                <p:sp>
                  <p:nvSpPr>
                    <p:cNvPr id="170" name="TextBox 169"/>
                    <p:cNvSpPr txBox="1"/>
                    <p:nvPr/>
                  </p:nvSpPr>
                  <p:spPr>
                    <a:xfrm>
                      <a:off x="4212819" y="32378471"/>
                      <a:ext cx="1290002" cy="523220"/>
                    </a:xfrm>
                    <a:prstGeom prst="rect">
                      <a:avLst/>
                    </a:prstGeom>
                    <a:noFill/>
                  </p:spPr>
                  <p:txBody>
                    <a:bodyPr wrap="square" rtlCol="0">
                      <a:spAutoFit/>
                    </a:bodyPr>
                    <a:lstStyle/>
                    <a:p>
                      <a:r>
                        <a:rPr lang="en-GB" sz="1400" dirty="0" smtClean="0"/>
                        <a:t>Barley  high + quartz</a:t>
                      </a:r>
                      <a:endParaRPr lang="en-GB" sz="1400" dirty="0"/>
                    </a:p>
                  </p:txBody>
                </p:sp>
              </p:grpSp>
              <p:grpSp>
                <p:nvGrpSpPr>
                  <p:cNvPr id="83" name="Group 82"/>
                  <p:cNvGrpSpPr/>
                  <p:nvPr/>
                </p:nvGrpSpPr>
                <p:grpSpPr>
                  <a:xfrm>
                    <a:off x="1941840" y="27939008"/>
                    <a:ext cx="11343835" cy="6797822"/>
                    <a:chOff x="1941840" y="27919958"/>
                    <a:chExt cx="11343835" cy="6797822"/>
                  </a:xfrm>
                </p:grpSpPr>
                <p:grpSp>
                  <p:nvGrpSpPr>
                    <p:cNvPr id="35" name="Group 34"/>
                    <p:cNvGrpSpPr/>
                    <p:nvPr/>
                  </p:nvGrpSpPr>
                  <p:grpSpPr>
                    <a:xfrm>
                      <a:off x="1941840" y="27919958"/>
                      <a:ext cx="11343835" cy="6797822"/>
                      <a:chOff x="1866811" y="27939008"/>
                      <a:chExt cx="11343835" cy="6797822"/>
                    </a:xfrm>
                  </p:grpSpPr>
                  <p:graphicFrame>
                    <p:nvGraphicFramePr>
                      <p:cNvPr id="155" name="Chart 154"/>
                      <p:cNvGraphicFramePr>
                        <a:graphicFrameLocks/>
                      </p:cNvGraphicFramePr>
                      <p:nvPr>
                        <p:extLst>
                          <p:ext uri="{D42A27DB-BD31-4B8C-83A1-F6EECF244321}">
                            <p14:modId xmlns:p14="http://schemas.microsoft.com/office/powerpoint/2010/main" val="377527889"/>
                          </p:ext>
                        </p:extLst>
                      </p:nvPr>
                    </p:nvGraphicFramePr>
                    <p:xfrm>
                      <a:off x="5809068" y="28185647"/>
                      <a:ext cx="7117766" cy="4625884"/>
                    </p:xfrm>
                    <a:graphic>
                      <a:graphicData uri="http://schemas.openxmlformats.org/drawingml/2006/chart">
                        <c:chart xmlns:c="http://schemas.openxmlformats.org/drawingml/2006/chart" xmlns:r="http://schemas.openxmlformats.org/officeDocument/2006/relationships" r:id="rId18"/>
                      </a:graphicData>
                    </a:graphic>
                  </p:graphicFrame>
                  <p:sp>
                    <p:nvSpPr>
                      <p:cNvPr id="156" name="TextBox 155"/>
                      <p:cNvSpPr txBox="1"/>
                      <p:nvPr/>
                    </p:nvSpPr>
                    <p:spPr>
                      <a:xfrm>
                        <a:off x="2687883" y="33228725"/>
                        <a:ext cx="10522763" cy="1508105"/>
                      </a:xfrm>
                      <a:prstGeom prst="rect">
                        <a:avLst/>
                      </a:prstGeom>
                      <a:noFill/>
                    </p:spPr>
                    <p:txBody>
                      <a:bodyPr wrap="square" rtlCol="0">
                        <a:spAutoFit/>
                      </a:bodyPr>
                      <a:lstStyle>
                        <a:defPPr>
                          <a:defRPr lang="en-US"/>
                        </a:defPPr>
                        <a:lvl1pPr marL="0" indent="0" algn="just">
                          <a:buFont typeface="Arial" panose="020B0604020202020204" pitchFamily="34" charset="0"/>
                          <a:buNone/>
                          <a:defRPr sz="2800"/>
                        </a:lvl1pPr>
                      </a:lstStyle>
                      <a:p>
                        <a:r>
                          <a:rPr lang="en-GB" sz="2300" dirty="0"/>
                          <a:t>Area analysis of the cyclone ash particles, analysed with SEM-EDS analysis, </a:t>
                        </a:r>
                        <a:r>
                          <a:rPr lang="en-GB" sz="2300" dirty="0" smtClean="0"/>
                          <a:t>show </a:t>
                        </a:r>
                        <a:r>
                          <a:rPr lang="en-GB" sz="2300" dirty="0"/>
                          <a:t>that in all fuels the cyclone ash was dominated by K, Ca and </a:t>
                        </a:r>
                        <a:r>
                          <a:rPr lang="en-GB" sz="2300" dirty="0" smtClean="0"/>
                          <a:t>Si (Figure 2). </a:t>
                        </a:r>
                        <a:r>
                          <a:rPr lang="en-GB" sz="2300" dirty="0"/>
                          <a:t>It is also evident </a:t>
                        </a:r>
                        <a:r>
                          <a:rPr lang="en-GB" sz="2300" dirty="0" smtClean="0"/>
                          <a:t>that </a:t>
                        </a:r>
                        <a:r>
                          <a:rPr lang="en-US" sz="2300" dirty="0"/>
                          <a:t>a large proportion of the added Ca is trapped in cyclone ash which also appears to have an </a:t>
                        </a:r>
                        <a:r>
                          <a:rPr lang="sv-SE" sz="2300" dirty="0"/>
                          <a:t>alkali </a:t>
                        </a:r>
                        <a:r>
                          <a:rPr lang="en-GB" sz="2300" dirty="0"/>
                          <a:t>reducing effect through</a:t>
                        </a:r>
                        <a:r>
                          <a:rPr lang="sv-SE" sz="2300" dirty="0"/>
                          <a:t> </a:t>
                        </a:r>
                        <a:r>
                          <a:rPr lang="en-GB" sz="2300" dirty="0"/>
                          <a:t>dilution. </a:t>
                        </a:r>
                      </a:p>
                    </p:txBody>
                  </p:sp>
                  <p:sp>
                    <p:nvSpPr>
                      <p:cNvPr id="157" name="Rounded Rectangle 156"/>
                      <p:cNvSpPr/>
                      <p:nvPr/>
                    </p:nvSpPr>
                    <p:spPr>
                      <a:xfrm>
                        <a:off x="1866811" y="27939008"/>
                        <a:ext cx="4920213" cy="764475"/>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TextBox 157"/>
                      <p:cNvSpPr txBox="1"/>
                      <p:nvPr/>
                    </p:nvSpPr>
                    <p:spPr>
                      <a:xfrm>
                        <a:off x="2194305" y="28021130"/>
                        <a:ext cx="4269637" cy="646331"/>
                      </a:xfrm>
                      <a:prstGeom prst="rect">
                        <a:avLst/>
                      </a:prstGeom>
                      <a:noFill/>
                    </p:spPr>
                    <p:txBody>
                      <a:bodyPr wrap="square" rtlCol="0">
                        <a:spAutoFit/>
                      </a:bodyPr>
                      <a:lstStyle/>
                      <a:p>
                        <a:pPr algn="just"/>
                        <a:r>
                          <a:rPr lang="en-GB" sz="1800" b="1" dirty="0" smtClean="0"/>
                          <a:t>SEM-images of typical cyclone ash particles formed during combustion</a:t>
                        </a:r>
                        <a:endParaRPr lang="en-GB" sz="1800" b="1" dirty="0"/>
                      </a:p>
                    </p:txBody>
                  </p:sp>
                </p:grpSp>
                <p:sp>
                  <p:nvSpPr>
                    <p:cNvPr id="131" name="TextBox 130"/>
                    <p:cNvSpPr txBox="1"/>
                    <p:nvPr/>
                  </p:nvSpPr>
                  <p:spPr>
                    <a:xfrm>
                      <a:off x="7063584" y="32780009"/>
                      <a:ext cx="5122909" cy="276999"/>
                    </a:xfrm>
                    <a:prstGeom prst="rect">
                      <a:avLst/>
                    </a:prstGeom>
                    <a:noFill/>
                  </p:spPr>
                  <p:txBody>
                    <a:bodyPr wrap="square" rtlCol="0">
                      <a:spAutoFit/>
                    </a:bodyPr>
                    <a:lstStyle/>
                    <a:p>
                      <a:r>
                        <a:rPr lang="en-GB" sz="1200" b="1" dirty="0" smtClean="0">
                          <a:cs typeface="Arial" panose="020B0604020202020204" pitchFamily="34" charset="0"/>
                        </a:rPr>
                        <a:t>Figure 2. Elemental composition of cyclone ash particles.</a:t>
                      </a:r>
                      <a:endParaRPr lang="en-GB" sz="1200" b="1" dirty="0">
                        <a:cs typeface="Arial" panose="020B0604020202020204" pitchFamily="34" charset="0"/>
                      </a:endParaRPr>
                    </a:p>
                  </p:txBody>
                </p:sp>
              </p:grpSp>
            </p:grpSp>
            <p:grpSp>
              <p:nvGrpSpPr>
                <p:cNvPr id="75" name="Group 74"/>
                <p:cNvGrpSpPr/>
                <p:nvPr/>
              </p:nvGrpSpPr>
              <p:grpSpPr>
                <a:xfrm>
                  <a:off x="14394853" y="27849521"/>
                  <a:ext cx="5563245" cy="6950420"/>
                  <a:chOff x="14394853" y="27830471"/>
                  <a:chExt cx="5563245" cy="6950420"/>
                </a:xfrm>
              </p:grpSpPr>
              <p:grpSp>
                <p:nvGrpSpPr>
                  <p:cNvPr id="33" name="Group 32"/>
                  <p:cNvGrpSpPr/>
                  <p:nvPr/>
                </p:nvGrpSpPr>
                <p:grpSpPr>
                  <a:xfrm>
                    <a:off x="14596911" y="28643090"/>
                    <a:ext cx="5085436" cy="2187581"/>
                    <a:chOff x="14596911" y="28643090"/>
                    <a:chExt cx="5085436" cy="2187581"/>
                  </a:xfrm>
                </p:grpSpPr>
                <p:pic>
                  <p:nvPicPr>
                    <p:cNvPr id="175" name="Picture 17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7111970" y="28643090"/>
                      <a:ext cx="2304000" cy="1728000"/>
                    </a:xfrm>
                    <a:prstGeom prst="rect">
                      <a:avLst/>
                    </a:prstGeom>
                    <a:ln>
                      <a:noFill/>
                    </a:ln>
                    <a:effectLst>
                      <a:outerShdw blurRad="292100" dist="139700" dir="2700000" algn="tl" rotWithShape="0">
                        <a:srgbClr val="333333">
                          <a:alpha val="65000"/>
                        </a:srgbClr>
                      </a:outerShdw>
                    </a:effectLst>
                  </p:spPr>
                </p:pic>
                <p:pic>
                  <p:nvPicPr>
                    <p:cNvPr id="176" name="Picture 175"/>
                    <p:cNvPicPr>
                      <a:picLocks noChangeAspect="1"/>
                    </p:cNvPicPr>
                    <p:nvPr/>
                  </p:nvPicPr>
                  <p:blipFill>
                    <a:blip r:embed="rId20" cstate="print">
                      <a:extLst>
                        <a:ext uri="{BEBA8EAE-BF5A-486C-A8C5-ECC9F3942E4B}">
                          <a14:imgProps xmlns:a14="http://schemas.microsoft.com/office/drawing/2010/main">
                            <a14:imgLayer r:embed="rId21">
                              <a14:imgEffect>
                                <a14:brightnessContrast bright="17000"/>
                              </a14:imgEffect>
                            </a14:imgLayer>
                          </a14:imgProps>
                        </a:ext>
                        <a:ext uri="{28A0092B-C50C-407E-A947-70E740481C1C}">
                          <a14:useLocalDpi xmlns:a14="http://schemas.microsoft.com/office/drawing/2010/main" val="0"/>
                        </a:ext>
                      </a:extLst>
                    </a:blip>
                    <a:stretch>
                      <a:fillRect/>
                    </a:stretch>
                  </p:blipFill>
                  <p:spPr>
                    <a:xfrm>
                      <a:off x="14713387" y="28643090"/>
                      <a:ext cx="2304000" cy="1728000"/>
                    </a:xfrm>
                    <a:prstGeom prst="rect">
                      <a:avLst/>
                    </a:prstGeom>
                    <a:ln>
                      <a:noFill/>
                    </a:ln>
                    <a:effectLst>
                      <a:outerShdw blurRad="292100" dist="139700" dir="2700000" algn="tl" rotWithShape="0">
                        <a:srgbClr val="333333">
                          <a:alpha val="65000"/>
                        </a:srgbClr>
                      </a:outerShdw>
                    </a:effectLst>
                  </p:spPr>
                </p:pic>
                <p:sp>
                  <p:nvSpPr>
                    <p:cNvPr id="177" name="TextBox 176"/>
                    <p:cNvSpPr txBox="1"/>
                    <p:nvPr/>
                  </p:nvSpPr>
                  <p:spPr>
                    <a:xfrm>
                      <a:off x="17048542" y="30352324"/>
                      <a:ext cx="2633805" cy="461665"/>
                    </a:xfrm>
                    <a:prstGeom prst="rect">
                      <a:avLst/>
                    </a:prstGeom>
                    <a:noFill/>
                  </p:spPr>
                  <p:txBody>
                    <a:bodyPr wrap="square" rtlCol="0">
                      <a:spAutoFit/>
                    </a:bodyPr>
                    <a:lstStyle>
                      <a:defPPr>
                        <a:defRPr lang="en-US"/>
                      </a:defPPr>
                      <a:lvl1pPr>
                        <a:defRPr sz="1800" b="1"/>
                      </a:lvl1pPr>
                    </a:lstStyle>
                    <a:p>
                      <a:r>
                        <a:rPr lang="en-GB" sz="1200" dirty="0" smtClean="0"/>
                        <a:t>b) Quartz bed </a:t>
                      </a:r>
                      <a:r>
                        <a:rPr lang="en-GB" sz="1200" dirty="0"/>
                        <a:t>grains </a:t>
                      </a:r>
                      <a:r>
                        <a:rPr lang="en-GB" sz="1200" dirty="0" smtClean="0"/>
                        <a:t>after combustion </a:t>
                      </a:r>
                      <a:r>
                        <a:rPr lang="en-GB" sz="1200" dirty="0"/>
                        <a:t>of 100% Barley</a:t>
                      </a:r>
                    </a:p>
                  </p:txBody>
                </p:sp>
                <p:sp>
                  <p:nvSpPr>
                    <p:cNvPr id="178" name="TextBox 177"/>
                    <p:cNvSpPr txBox="1"/>
                    <p:nvPr/>
                  </p:nvSpPr>
                  <p:spPr>
                    <a:xfrm>
                      <a:off x="14596911" y="30369006"/>
                      <a:ext cx="2640036" cy="461665"/>
                    </a:xfrm>
                    <a:prstGeom prst="rect">
                      <a:avLst/>
                    </a:prstGeom>
                    <a:noFill/>
                  </p:spPr>
                  <p:txBody>
                    <a:bodyPr wrap="square" rtlCol="0">
                      <a:spAutoFit/>
                    </a:bodyPr>
                    <a:lstStyle>
                      <a:defPPr>
                        <a:defRPr lang="en-US"/>
                      </a:defPPr>
                      <a:lvl1pPr>
                        <a:defRPr sz="1800" b="1"/>
                      </a:lvl1pPr>
                    </a:lstStyle>
                    <a:p>
                      <a:r>
                        <a:rPr lang="en-GB" sz="1200" dirty="0" smtClean="0"/>
                        <a:t>a) Olivine bed grains after combustion of 100% Barley</a:t>
                      </a:r>
                      <a:endParaRPr lang="en-GB" sz="1200" dirty="0"/>
                    </a:p>
                  </p:txBody>
                </p:sp>
              </p:grpSp>
              <p:grpSp>
                <p:nvGrpSpPr>
                  <p:cNvPr id="73" name="Group 72"/>
                  <p:cNvGrpSpPr/>
                  <p:nvPr/>
                </p:nvGrpSpPr>
                <p:grpSpPr>
                  <a:xfrm>
                    <a:off x="14394853" y="27830471"/>
                    <a:ext cx="5563245" cy="6950420"/>
                    <a:chOff x="14394853" y="27830471"/>
                    <a:chExt cx="5563245" cy="6950420"/>
                  </a:xfrm>
                </p:grpSpPr>
                <p:sp>
                  <p:nvSpPr>
                    <p:cNvPr id="172" name="TextBox 171"/>
                    <p:cNvSpPr txBox="1"/>
                    <p:nvPr/>
                  </p:nvSpPr>
                  <p:spPr>
                    <a:xfrm>
                      <a:off x="14450870" y="31503071"/>
                      <a:ext cx="5507228" cy="3277820"/>
                    </a:xfrm>
                    <a:prstGeom prst="rect">
                      <a:avLst/>
                    </a:prstGeom>
                    <a:noFill/>
                  </p:spPr>
                  <p:txBody>
                    <a:bodyPr wrap="square" rtlCol="0">
                      <a:spAutoFit/>
                    </a:bodyPr>
                    <a:lstStyle>
                      <a:defPPr>
                        <a:defRPr lang="en-US"/>
                      </a:defPPr>
                      <a:lvl1pPr marL="0" indent="0" algn="just">
                        <a:buFont typeface="Arial" panose="020B0604020202020204" pitchFamily="34" charset="0"/>
                        <a:buNone/>
                        <a:defRPr sz="2800"/>
                      </a:lvl1pPr>
                    </a:lstStyle>
                    <a:p>
                      <a:r>
                        <a:rPr lang="en-GB" sz="2300" dirty="0"/>
                        <a:t>It is evident that olivine bed grains are more resistance to formation of particle layers than quartz bed grains in fluidized-bed combustion of pure barley straw.</a:t>
                      </a:r>
                    </a:p>
                    <a:p>
                      <a:r>
                        <a:rPr lang="en-GB" sz="2300" dirty="0"/>
                        <a:t>No distinguishable layers could be observed in the case of olivine, whereas for quartz grains, molten ash particles adhered to bed particle grains could be </a:t>
                      </a:r>
                      <a:r>
                        <a:rPr lang="en-GB" sz="2300" dirty="0" smtClean="0"/>
                        <a:t>observed (Figure 3). </a:t>
                      </a:r>
                      <a:endParaRPr lang="en-GB" sz="2300" dirty="0"/>
                    </a:p>
                  </p:txBody>
                </p:sp>
                <p:sp>
                  <p:nvSpPr>
                    <p:cNvPr id="173" name="Rounded Rectangle 172"/>
                    <p:cNvSpPr/>
                    <p:nvPr/>
                  </p:nvSpPr>
                  <p:spPr>
                    <a:xfrm>
                      <a:off x="14394853" y="27830471"/>
                      <a:ext cx="5372168" cy="739165"/>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174" name="TextBox 173"/>
                    <p:cNvSpPr txBox="1"/>
                    <p:nvPr/>
                  </p:nvSpPr>
                  <p:spPr>
                    <a:xfrm>
                      <a:off x="14743270" y="27833265"/>
                      <a:ext cx="4655150" cy="707886"/>
                    </a:xfrm>
                    <a:prstGeom prst="rect">
                      <a:avLst/>
                    </a:prstGeom>
                    <a:noFill/>
                  </p:spPr>
                  <p:txBody>
                    <a:bodyPr wrap="square" rtlCol="0">
                      <a:spAutoFit/>
                    </a:bodyPr>
                    <a:lstStyle/>
                    <a:p>
                      <a:pPr algn="just"/>
                      <a:r>
                        <a:rPr lang="en-GB" sz="2000" b="1" dirty="0" smtClean="0"/>
                        <a:t>SEM-images of typical cross section of olivine and quartz bed particles </a:t>
                      </a:r>
                      <a:endParaRPr lang="en-GB" sz="2000" b="1" dirty="0"/>
                    </a:p>
                  </p:txBody>
                </p:sp>
              </p:grpSp>
              <p:sp>
                <p:nvSpPr>
                  <p:cNvPr id="132" name="TextBox 131"/>
                  <p:cNvSpPr txBox="1"/>
                  <p:nvPr/>
                </p:nvSpPr>
                <p:spPr>
                  <a:xfrm>
                    <a:off x="14590837" y="30867520"/>
                    <a:ext cx="5122909" cy="461665"/>
                  </a:xfrm>
                  <a:prstGeom prst="rect">
                    <a:avLst/>
                  </a:prstGeom>
                  <a:noFill/>
                </p:spPr>
                <p:txBody>
                  <a:bodyPr wrap="square" rtlCol="0">
                    <a:spAutoFit/>
                  </a:bodyPr>
                  <a:lstStyle/>
                  <a:p>
                    <a:r>
                      <a:rPr lang="en-GB" sz="1200" b="1" dirty="0" smtClean="0">
                        <a:cs typeface="Arial" panose="020B0604020202020204" pitchFamily="34" charset="0"/>
                      </a:rPr>
                      <a:t>Figure </a:t>
                    </a:r>
                    <a:r>
                      <a:rPr lang="en-GB" sz="1200" b="1" dirty="0">
                        <a:cs typeface="Arial" panose="020B0604020202020204" pitchFamily="34" charset="0"/>
                      </a:rPr>
                      <a:t>3</a:t>
                    </a:r>
                    <a:r>
                      <a:rPr lang="en-GB" sz="1200" b="1" dirty="0" smtClean="0">
                        <a:cs typeface="Arial" panose="020B0604020202020204" pitchFamily="34" charset="0"/>
                      </a:rPr>
                      <a:t>. Typical cross section of olivine and quartz bed particles taken after 8 h before agglomeration test. </a:t>
                    </a:r>
                    <a:endParaRPr lang="en-GB" sz="1200" b="1" dirty="0">
                      <a:cs typeface="Arial" panose="020B0604020202020204" pitchFamily="34" charset="0"/>
                    </a:endParaRPr>
                  </a:p>
                </p:txBody>
              </p:sp>
            </p:grpSp>
          </p:grpSp>
        </p:grpSp>
      </p:grpSp>
      <p:graphicFrame>
        <p:nvGraphicFramePr>
          <p:cNvPr id="23" name="Table 22"/>
          <p:cNvGraphicFramePr>
            <a:graphicFrameLocks noGrp="1"/>
          </p:cNvGraphicFramePr>
          <p:nvPr>
            <p:extLst>
              <p:ext uri="{D42A27DB-BD31-4B8C-83A1-F6EECF244321}">
                <p14:modId xmlns:p14="http://schemas.microsoft.com/office/powerpoint/2010/main" val="1481154634"/>
              </p:ext>
            </p:extLst>
          </p:nvPr>
        </p:nvGraphicFramePr>
        <p:xfrm>
          <a:off x="8366785" y="24415471"/>
          <a:ext cx="8969095" cy="2639139"/>
        </p:xfrm>
        <a:graphic>
          <a:graphicData uri="http://schemas.openxmlformats.org/drawingml/2006/table">
            <a:tbl>
              <a:tblPr firstRow="1" firstCol="1" bandRow="1">
                <a:tableStyleId>{C083E6E3-FA7D-4D7B-A595-EF9225AFEA82}</a:tableStyleId>
              </a:tblPr>
              <a:tblGrid>
                <a:gridCol w="762644"/>
                <a:gridCol w="883165"/>
                <a:gridCol w="423981"/>
                <a:gridCol w="874166"/>
                <a:gridCol w="505695"/>
                <a:gridCol w="877578"/>
                <a:gridCol w="502284"/>
                <a:gridCol w="774583"/>
                <a:gridCol w="510747"/>
                <a:gridCol w="784461"/>
                <a:gridCol w="689930"/>
                <a:gridCol w="866530"/>
                <a:gridCol w="513331"/>
              </a:tblGrid>
              <a:tr h="535488">
                <a:tc>
                  <a:txBody>
                    <a:bodyPr/>
                    <a:lstStyle/>
                    <a:p>
                      <a:pPr algn="ctr">
                        <a:spcAft>
                          <a:spcPts val="0"/>
                        </a:spcAft>
                      </a:pPr>
                      <a:r>
                        <a:rPr lang="sv-SE" sz="1200" dirty="0">
                          <a:effectLst/>
                          <a:latin typeface="+mn-lt"/>
                          <a:cs typeface="Arial" panose="020B0604020202020204" pitchFamily="34" charset="0"/>
                        </a:rPr>
                        <a:t> </a:t>
                      </a:r>
                      <a:endParaRPr lang="sv-SE" sz="1200" dirty="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dirty="0" smtClean="0">
                          <a:effectLst/>
                          <a:latin typeface="+mn-lt"/>
                          <a:cs typeface="Arial" panose="020B0604020202020204" pitchFamily="34" charset="0"/>
                        </a:rPr>
                        <a:t>Barley</a:t>
                      </a:r>
                    </a:p>
                    <a:p>
                      <a:pPr algn="ctr">
                        <a:spcAft>
                          <a:spcPts val="0"/>
                        </a:spcAft>
                      </a:pPr>
                      <a:r>
                        <a:rPr lang="sv-SE" sz="1200" dirty="0" err="1" smtClean="0">
                          <a:effectLst/>
                          <a:latin typeface="+mn-lt"/>
                          <a:cs typeface="Arial" panose="020B0604020202020204" pitchFamily="34" charset="0"/>
                        </a:rPr>
                        <a:t>Quartz</a:t>
                      </a:r>
                      <a:endParaRPr lang="sv-SE" sz="1200" dirty="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 </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dirty="0" smtClean="0">
                          <a:effectLst/>
                          <a:latin typeface="+mn-lt"/>
                          <a:cs typeface="Arial" panose="020B0604020202020204" pitchFamily="34" charset="0"/>
                        </a:rPr>
                        <a:t>Barley </a:t>
                      </a:r>
                      <a:r>
                        <a:rPr lang="sv-SE" sz="1200" dirty="0" err="1">
                          <a:effectLst/>
                          <a:latin typeface="+mn-lt"/>
                          <a:cs typeface="Arial" panose="020B0604020202020204" pitchFamily="34" charset="0"/>
                        </a:rPr>
                        <a:t>Olivine</a:t>
                      </a:r>
                      <a:endParaRPr lang="sv-SE" sz="1200" dirty="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 </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dirty="0" smtClean="0">
                          <a:effectLst/>
                          <a:latin typeface="+mn-lt"/>
                          <a:cs typeface="Arial" panose="020B0604020202020204" pitchFamily="34" charset="0"/>
                        </a:rPr>
                        <a:t>Barley </a:t>
                      </a:r>
                      <a:r>
                        <a:rPr lang="sv-SE" sz="1200" dirty="0" err="1" smtClean="0">
                          <a:effectLst/>
                          <a:latin typeface="+mn-lt"/>
                          <a:cs typeface="Arial" panose="020B0604020202020204" pitchFamily="34" charset="0"/>
                        </a:rPr>
                        <a:t>low</a:t>
                      </a:r>
                      <a:r>
                        <a:rPr lang="sv-SE" sz="1200" dirty="0" smtClean="0">
                          <a:effectLst/>
                          <a:latin typeface="+mn-lt"/>
                          <a:cs typeface="Arial" panose="020B0604020202020204" pitchFamily="34" charset="0"/>
                        </a:rPr>
                        <a:t> </a:t>
                      </a:r>
                      <a:r>
                        <a:rPr lang="sv-SE" sz="1200" dirty="0" err="1">
                          <a:effectLst/>
                          <a:latin typeface="+mn-lt"/>
                          <a:cs typeface="Arial" panose="020B0604020202020204" pitchFamily="34" charset="0"/>
                        </a:rPr>
                        <a:t>Quartz</a:t>
                      </a:r>
                      <a:endParaRPr lang="sv-SE" sz="1200" dirty="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 </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dirty="0" smtClean="0">
                          <a:effectLst/>
                          <a:latin typeface="+mn-lt"/>
                          <a:cs typeface="Arial" panose="020B0604020202020204" pitchFamily="34" charset="0"/>
                        </a:rPr>
                        <a:t>Barley </a:t>
                      </a:r>
                      <a:r>
                        <a:rPr lang="sv-SE" sz="1200" dirty="0" err="1" smtClean="0">
                          <a:effectLst/>
                          <a:latin typeface="+mn-lt"/>
                          <a:cs typeface="Arial" panose="020B0604020202020204" pitchFamily="34" charset="0"/>
                        </a:rPr>
                        <a:t>low</a:t>
                      </a:r>
                      <a:r>
                        <a:rPr lang="sv-SE" sz="1200" dirty="0" smtClean="0">
                          <a:effectLst/>
                          <a:latin typeface="+mn-lt"/>
                          <a:cs typeface="Arial" panose="020B0604020202020204" pitchFamily="34" charset="0"/>
                        </a:rPr>
                        <a:t> </a:t>
                      </a:r>
                      <a:r>
                        <a:rPr lang="sv-SE" sz="1200" dirty="0" err="1" smtClean="0">
                          <a:effectLst/>
                          <a:latin typeface="+mn-lt"/>
                          <a:cs typeface="Arial" panose="020B0604020202020204" pitchFamily="34" charset="0"/>
                        </a:rPr>
                        <a:t>Olivine</a:t>
                      </a:r>
                      <a:endParaRPr lang="sv-SE" sz="1200" dirty="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 </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dirty="0" smtClean="0">
                          <a:effectLst/>
                          <a:latin typeface="+mn-lt"/>
                          <a:cs typeface="Arial" panose="020B0604020202020204" pitchFamily="34" charset="0"/>
                        </a:rPr>
                        <a:t>Barley </a:t>
                      </a:r>
                      <a:r>
                        <a:rPr lang="sv-SE" sz="1200" dirty="0" err="1" smtClean="0">
                          <a:effectLst/>
                          <a:latin typeface="+mn-lt"/>
                          <a:cs typeface="Arial" panose="020B0604020202020204" pitchFamily="34" charset="0"/>
                        </a:rPr>
                        <a:t>high</a:t>
                      </a:r>
                      <a:r>
                        <a:rPr lang="sv-SE" sz="1200" dirty="0" smtClean="0">
                          <a:effectLst/>
                          <a:latin typeface="+mn-lt"/>
                          <a:cs typeface="Arial" panose="020B0604020202020204" pitchFamily="34" charset="0"/>
                        </a:rPr>
                        <a:t> </a:t>
                      </a:r>
                      <a:r>
                        <a:rPr lang="sv-SE" sz="1200" dirty="0" err="1">
                          <a:effectLst/>
                          <a:latin typeface="+mn-lt"/>
                          <a:cs typeface="Arial" panose="020B0604020202020204" pitchFamily="34" charset="0"/>
                        </a:rPr>
                        <a:t>Quartz</a:t>
                      </a:r>
                      <a:endParaRPr lang="sv-SE" sz="1200" dirty="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 </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dirty="0" smtClean="0">
                          <a:effectLst/>
                          <a:latin typeface="+mn-lt"/>
                          <a:cs typeface="Arial" panose="020B0604020202020204" pitchFamily="34" charset="0"/>
                        </a:rPr>
                        <a:t>Barley </a:t>
                      </a:r>
                      <a:r>
                        <a:rPr lang="sv-SE" sz="1200" dirty="0" err="1" smtClean="0">
                          <a:effectLst/>
                          <a:latin typeface="+mn-lt"/>
                          <a:cs typeface="Arial" panose="020B0604020202020204" pitchFamily="34" charset="0"/>
                        </a:rPr>
                        <a:t>high</a:t>
                      </a:r>
                      <a:r>
                        <a:rPr lang="sv-SE" sz="1200" dirty="0" smtClean="0">
                          <a:effectLst/>
                          <a:latin typeface="+mn-lt"/>
                          <a:cs typeface="Arial" panose="020B0604020202020204" pitchFamily="34" charset="0"/>
                        </a:rPr>
                        <a:t> </a:t>
                      </a:r>
                      <a:r>
                        <a:rPr lang="sv-SE" sz="1200" dirty="0" err="1">
                          <a:effectLst/>
                          <a:latin typeface="+mn-lt"/>
                          <a:cs typeface="Arial" panose="020B0604020202020204" pitchFamily="34" charset="0"/>
                        </a:rPr>
                        <a:t>Olivine</a:t>
                      </a:r>
                      <a:endParaRPr lang="sv-SE" sz="1200" dirty="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dirty="0">
                          <a:effectLst/>
                          <a:latin typeface="+mn-lt"/>
                          <a:cs typeface="Arial" panose="020B0604020202020204" pitchFamily="34" charset="0"/>
                        </a:rPr>
                        <a:t> </a:t>
                      </a:r>
                      <a:endParaRPr lang="sv-SE" sz="1200" dirty="0">
                        <a:solidFill>
                          <a:srgbClr val="C0BB2E"/>
                        </a:solidFill>
                        <a:effectLst/>
                        <a:latin typeface="+mn-lt"/>
                        <a:cs typeface="Arial" panose="020B0604020202020204" pitchFamily="34" charset="0"/>
                      </a:endParaRPr>
                    </a:p>
                  </a:txBody>
                  <a:tcPr marL="0" marR="0" marT="36195" marB="36195"/>
                </a:tc>
              </a:tr>
              <a:tr h="535488">
                <a:tc>
                  <a:txBody>
                    <a:bodyPr/>
                    <a:lstStyle/>
                    <a:p>
                      <a:pPr algn="ctr">
                        <a:spcAft>
                          <a:spcPts val="0"/>
                        </a:spcAft>
                      </a:pPr>
                      <a:r>
                        <a:rPr lang="sv-SE" sz="1200">
                          <a:effectLst/>
                          <a:latin typeface="+mn-lt"/>
                          <a:cs typeface="Arial" panose="020B0604020202020204" pitchFamily="34" charset="0"/>
                        </a:rPr>
                        <a:t> </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Average</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StdDev</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Average</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StdDev</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Average</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StdDev</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Average</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StdDev</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Average</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StdDev</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Average</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StdDev</a:t>
                      </a:r>
                      <a:endParaRPr lang="sv-SE" sz="1200">
                        <a:solidFill>
                          <a:srgbClr val="C0BB2E"/>
                        </a:solidFill>
                        <a:effectLst/>
                        <a:latin typeface="+mn-lt"/>
                        <a:cs typeface="Arial" panose="020B0604020202020204" pitchFamily="34" charset="0"/>
                      </a:endParaRPr>
                    </a:p>
                  </a:txBody>
                  <a:tcPr marL="0" marR="0" marT="36195" marB="36195"/>
                </a:tc>
              </a:tr>
              <a:tr h="522721">
                <a:tc>
                  <a:txBody>
                    <a:bodyPr/>
                    <a:lstStyle/>
                    <a:p>
                      <a:pPr algn="ctr">
                        <a:spcAft>
                          <a:spcPts val="0"/>
                        </a:spcAft>
                      </a:pPr>
                      <a:r>
                        <a:rPr lang="sv-SE" sz="1200">
                          <a:effectLst/>
                          <a:latin typeface="+mn-lt"/>
                          <a:cs typeface="Arial" panose="020B0604020202020204" pitchFamily="34" charset="0"/>
                        </a:rPr>
                        <a:t>Temp</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695,7</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4,4</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691,9</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9,7</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690,5</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6,6</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687</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11,7</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701,9</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3,3</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716,6</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8,8</a:t>
                      </a:r>
                      <a:endParaRPr lang="sv-SE" sz="1200">
                        <a:solidFill>
                          <a:srgbClr val="C0BB2E"/>
                        </a:solidFill>
                        <a:effectLst/>
                        <a:latin typeface="+mn-lt"/>
                        <a:cs typeface="Arial" panose="020B0604020202020204" pitchFamily="34" charset="0"/>
                      </a:endParaRPr>
                    </a:p>
                  </a:txBody>
                  <a:tcPr marL="0" marR="0" marT="36195" marB="36195"/>
                </a:tc>
              </a:tr>
              <a:tr h="522721">
                <a:tc>
                  <a:txBody>
                    <a:bodyPr/>
                    <a:lstStyle/>
                    <a:p>
                      <a:pPr algn="ctr">
                        <a:spcAft>
                          <a:spcPts val="0"/>
                        </a:spcAft>
                      </a:pPr>
                      <a:r>
                        <a:rPr lang="sv-SE" sz="1200">
                          <a:effectLst/>
                          <a:latin typeface="+mn-lt"/>
                          <a:cs typeface="Arial" panose="020B0604020202020204" pitchFamily="34" charset="0"/>
                        </a:rPr>
                        <a:t>CO [ppm]</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69,7</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56,1</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12</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39,5</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6214,8</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3709,1</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1851,8</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1767,5</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5393,9</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2377,9</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6345,5</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3504,1</a:t>
                      </a:r>
                      <a:endParaRPr lang="sv-SE" sz="1200">
                        <a:solidFill>
                          <a:srgbClr val="C0BB2E"/>
                        </a:solidFill>
                        <a:effectLst/>
                        <a:latin typeface="+mn-lt"/>
                        <a:cs typeface="Arial" panose="020B0604020202020204" pitchFamily="34" charset="0"/>
                      </a:endParaRPr>
                    </a:p>
                  </a:txBody>
                  <a:tcPr marL="0" marR="0" marT="36195" marB="36195"/>
                </a:tc>
              </a:tr>
              <a:tr h="522721">
                <a:tc>
                  <a:txBody>
                    <a:bodyPr/>
                    <a:lstStyle/>
                    <a:p>
                      <a:pPr algn="ctr">
                        <a:spcAft>
                          <a:spcPts val="0"/>
                        </a:spcAft>
                      </a:pPr>
                      <a:r>
                        <a:rPr lang="sv-SE" sz="1200" dirty="0">
                          <a:effectLst/>
                          <a:latin typeface="+mn-lt"/>
                          <a:cs typeface="Arial" panose="020B0604020202020204" pitchFamily="34" charset="0"/>
                        </a:rPr>
                        <a:t>O2 [% </a:t>
                      </a:r>
                      <a:r>
                        <a:rPr lang="sv-SE" sz="1200" dirty="0" err="1">
                          <a:effectLst/>
                          <a:latin typeface="+mn-lt"/>
                          <a:cs typeface="Arial" panose="020B0604020202020204" pitchFamily="34" charset="0"/>
                        </a:rPr>
                        <a:t>dry</a:t>
                      </a:r>
                      <a:r>
                        <a:rPr lang="sv-SE" sz="1200" dirty="0">
                          <a:effectLst/>
                          <a:latin typeface="+mn-lt"/>
                          <a:cs typeface="Arial" panose="020B0604020202020204" pitchFamily="34" charset="0"/>
                        </a:rPr>
                        <a:t>]</a:t>
                      </a:r>
                      <a:endParaRPr lang="sv-SE" sz="1200" dirty="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dirty="0">
                          <a:effectLst/>
                          <a:latin typeface="+mn-lt"/>
                          <a:cs typeface="Arial" panose="020B0604020202020204" pitchFamily="34" charset="0"/>
                        </a:rPr>
                        <a:t>12,6</a:t>
                      </a:r>
                      <a:endParaRPr lang="sv-SE" sz="1200" dirty="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1,1</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11,6</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2,1</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10,4</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4,2</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14,7</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2,5</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12,8</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a:effectLst/>
                          <a:latin typeface="+mn-lt"/>
                          <a:cs typeface="Arial" panose="020B0604020202020204" pitchFamily="34" charset="0"/>
                        </a:rPr>
                        <a:t>1,7</a:t>
                      </a:r>
                      <a:endParaRPr lang="sv-SE" sz="120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dirty="0">
                          <a:effectLst/>
                          <a:latin typeface="+mn-lt"/>
                          <a:cs typeface="Arial" panose="020B0604020202020204" pitchFamily="34" charset="0"/>
                        </a:rPr>
                        <a:t>11,3</a:t>
                      </a:r>
                      <a:endParaRPr lang="sv-SE" sz="1200" dirty="0">
                        <a:solidFill>
                          <a:srgbClr val="C0BB2E"/>
                        </a:solidFill>
                        <a:effectLst/>
                        <a:latin typeface="+mn-lt"/>
                        <a:cs typeface="Arial" panose="020B0604020202020204" pitchFamily="34" charset="0"/>
                      </a:endParaRPr>
                    </a:p>
                  </a:txBody>
                  <a:tcPr marL="0" marR="0" marT="36195" marB="36195"/>
                </a:tc>
                <a:tc>
                  <a:txBody>
                    <a:bodyPr/>
                    <a:lstStyle/>
                    <a:p>
                      <a:pPr algn="ctr">
                        <a:spcAft>
                          <a:spcPts val="0"/>
                        </a:spcAft>
                      </a:pPr>
                      <a:r>
                        <a:rPr lang="sv-SE" sz="1200" dirty="0">
                          <a:effectLst/>
                          <a:latin typeface="+mn-lt"/>
                          <a:cs typeface="Arial" panose="020B0604020202020204" pitchFamily="34" charset="0"/>
                        </a:rPr>
                        <a:t>2,4</a:t>
                      </a:r>
                      <a:endParaRPr lang="sv-SE" sz="1200" dirty="0">
                        <a:solidFill>
                          <a:srgbClr val="C0BB2E"/>
                        </a:solidFill>
                        <a:effectLst/>
                        <a:latin typeface="+mn-lt"/>
                        <a:cs typeface="Arial" panose="020B0604020202020204" pitchFamily="34" charset="0"/>
                      </a:endParaRPr>
                    </a:p>
                  </a:txBody>
                  <a:tcPr marL="0" marR="0" marT="36195" marB="36195"/>
                </a:tc>
              </a:tr>
            </a:tbl>
          </a:graphicData>
        </a:graphic>
      </p:graphicFrame>
      <p:sp>
        <p:nvSpPr>
          <p:cNvPr id="8" name="Rectangle 7"/>
          <p:cNvSpPr/>
          <p:nvPr/>
        </p:nvSpPr>
        <p:spPr>
          <a:xfrm>
            <a:off x="20151424" y="5220165"/>
            <a:ext cx="7464159" cy="400110"/>
          </a:xfrm>
          <a:prstGeom prst="rect">
            <a:avLst/>
          </a:prstGeom>
        </p:spPr>
        <p:txBody>
          <a:bodyPr wrap="none">
            <a:spAutoFit/>
          </a:bodyPr>
          <a:lstStyle/>
          <a:p>
            <a:r>
              <a:rPr lang="en-US" sz="2000" b="1" baseline="30000" dirty="0">
                <a:cs typeface="Arial" panose="020B0604020202020204" pitchFamily="34" charset="0"/>
              </a:rPr>
              <a:t>*)</a:t>
            </a:r>
            <a:r>
              <a:rPr lang="en-US" sz="2000" b="1" dirty="0">
                <a:cs typeface="Arial" panose="020B0604020202020204" pitchFamily="34" charset="0"/>
              </a:rPr>
              <a:t>corresponding author, </a:t>
            </a:r>
            <a:r>
              <a:rPr lang="en-US" sz="2000" b="1" dirty="0">
                <a:cs typeface="Microsoft Sans Serif" panose="020B0604020202020204" pitchFamily="34" charset="0"/>
              </a:rPr>
              <a:t>.  E-mail</a:t>
            </a:r>
            <a:r>
              <a:rPr lang="en-US" sz="2000" b="1" dirty="0" smtClean="0">
                <a:cs typeface="Microsoft Sans Serif" panose="020B0604020202020204" pitchFamily="34" charset="0"/>
              </a:rPr>
              <a:t>: </a:t>
            </a:r>
            <a:r>
              <a:rPr lang="en-US" sz="2000" b="1" dirty="0">
                <a:cs typeface="Microsoft Sans Serif" panose="020B0604020202020204" pitchFamily="34" charset="0"/>
                <a:hlinkClick r:id="rId22"/>
              </a:rPr>
              <a:t>marjan.bozaghian@slu.se</a:t>
            </a:r>
            <a:r>
              <a:rPr lang="en-US" sz="2000" b="1" dirty="0">
                <a:cs typeface="Microsoft Sans Serif" panose="020B0604020202020204" pitchFamily="34" charset="0"/>
              </a:rPr>
              <a:t> </a:t>
            </a:r>
            <a:endParaRPr lang="en-US" sz="2000" b="1" baseline="30000" dirty="0">
              <a:cs typeface="Arial" panose="020B0604020202020204" pitchFamily="34" charset="0"/>
            </a:endParaRPr>
          </a:p>
        </p:txBody>
      </p:sp>
    </p:spTree>
    <p:extLst>
      <p:ext uri="{BB962C8B-B14F-4D97-AF65-F5344CB8AC3E}">
        <p14:creationId xmlns:p14="http://schemas.microsoft.com/office/powerpoint/2010/main" val="1772579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19363</TotalTime>
  <Words>923</Words>
  <Application>Microsoft Office PowerPoint</Application>
  <PresentationFormat>Custom</PresentationFormat>
  <Paragraphs>135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Microsoft Sans Serif</vt:lpstr>
      <vt:lpstr>Calibri</vt: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Magnus Rudolfsson</dc:creator>
  <cp:lastModifiedBy>Sylvia Larsson</cp:lastModifiedBy>
  <cp:revision>1011</cp:revision>
  <cp:lastPrinted>2017-01-11T17:25:54Z</cp:lastPrinted>
  <dcterms:created xsi:type="dcterms:W3CDTF">2007-10-02T18:31:49Z</dcterms:created>
  <dcterms:modified xsi:type="dcterms:W3CDTF">2017-09-07T14:05:26Z</dcterms:modified>
</cp:coreProperties>
</file>